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2"/>
  </p:notesMasterIdLst>
  <p:sldIdLst>
    <p:sldId id="264" r:id="rId2"/>
    <p:sldId id="295" r:id="rId3"/>
    <p:sldId id="271" r:id="rId4"/>
    <p:sldId id="256" r:id="rId5"/>
    <p:sldId id="292" r:id="rId6"/>
    <p:sldId id="293" r:id="rId7"/>
    <p:sldId id="278" r:id="rId8"/>
    <p:sldId id="272" r:id="rId9"/>
    <p:sldId id="277" r:id="rId10"/>
    <p:sldId id="279" r:id="rId11"/>
    <p:sldId id="273" r:id="rId12"/>
    <p:sldId id="297" r:id="rId13"/>
    <p:sldId id="326" r:id="rId14"/>
    <p:sldId id="274" r:id="rId15"/>
    <p:sldId id="331" r:id="rId16"/>
    <p:sldId id="261" r:id="rId17"/>
    <p:sldId id="337" r:id="rId18"/>
    <p:sldId id="344" r:id="rId19"/>
    <p:sldId id="323" r:id="rId20"/>
    <p:sldId id="306" r:id="rId21"/>
    <p:sldId id="308" r:id="rId22"/>
    <p:sldId id="285" r:id="rId23"/>
    <p:sldId id="327" r:id="rId24"/>
    <p:sldId id="335" r:id="rId25"/>
    <p:sldId id="329" r:id="rId26"/>
    <p:sldId id="283" r:id="rId27"/>
    <p:sldId id="275" r:id="rId28"/>
    <p:sldId id="336" r:id="rId29"/>
    <p:sldId id="339" r:id="rId30"/>
    <p:sldId id="290" r:id="rId31"/>
    <p:sldId id="340" r:id="rId32"/>
    <p:sldId id="341" r:id="rId33"/>
    <p:sldId id="325" r:id="rId34"/>
    <p:sldId id="342" r:id="rId35"/>
    <p:sldId id="343" r:id="rId36"/>
    <p:sldId id="303" r:id="rId37"/>
    <p:sldId id="334" r:id="rId38"/>
    <p:sldId id="270" r:id="rId39"/>
    <p:sldId id="333" r:id="rId40"/>
    <p:sldId id="304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FF"/>
    <a:srgbClr val="FF7674"/>
    <a:srgbClr val="FFFFFF"/>
    <a:srgbClr val="FFFF99"/>
    <a:srgbClr val="00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5" autoAdjust="0"/>
    <p:restoredTop sz="95866" autoAdjust="0"/>
  </p:normalViewPr>
  <p:slideViewPr>
    <p:cSldViewPr snapToGrid="0">
      <p:cViewPr varScale="1">
        <p:scale>
          <a:sx n="94" d="100"/>
          <a:sy n="94" d="100"/>
        </p:scale>
        <p:origin x="6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Artificial Neural Network</c:v>
                </c:pt>
                <c:pt idx="2">
                  <c:v>Gradient Boosting</c:v>
                </c:pt>
                <c:pt idx="3">
                  <c:v>eXtreme Gradient Boosting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0.70499999999999996</c:v>
                </c:pt>
                <c:pt idx="1">
                  <c:v>0.71199999999999997</c:v>
                </c:pt>
                <c:pt idx="2">
                  <c:v>0.745</c:v>
                </c:pt>
                <c:pt idx="3">
                  <c:v>0.746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1-4607-B58F-3E31E0E65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100"/>
        <c:axId val="477221048"/>
        <c:axId val="477217208"/>
      </c:barChart>
      <c:catAx>
        <c:axId val="477221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77217208"/>
        <c:crosses val="autoZero"/>
        <c:auto val="1"/>
        <c:lblAlgn val="ctr"/>
        <c:lblOffset val="100"/>
        <c:noMultiLvlLbl val="0"/>
      </c:catAx>
      <c:valAx>
        <c:axId val="477217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72210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95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Artificial Neural Network</c:v>
                </c:pt>
                <c:pt idx="2">
                  <c:v>Gradient Boosting</c:v>
                </c:pt>
                <c:pt idx="3">
                  <c:v>eXtreme Gradient Boosting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0.70499999999999996</c:v>
                </c:pt>
                <c:pt idx="1">
                  <c:v>0.71199999999999997</c:v>
                </c:pt>
                <c:pt idx="2">
                  <c:v>0.745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1-4607-B58F-3E31E0E65D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R^2 Score</c:v>
                </c:pt>
              </c:strCache>
            </c:strRef>
          </c:tx>
          <c:spPr>
            <a:solidFill>
              <a:schemeClr val="accent2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Artificial Neural Network</c:v>
                </c:pt>
                <c:pt idx="2">
                  <c:v>Gradient Boosting</c:v>
                </c:pt>
                <c:pt idx="3">
                  <c:v>eXtreme Gradient Boosting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3">
                  <c:v>0.746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81-4607-B58F-3E31E0E65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100"/>
        <c:axId val="477221048"/>
        <c:axId val="477217208"/>
      </c:barChart>
      <c:catAx>
        <c:axId val="477221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tx1">
                    <a:lumMod val="65000"/>
                    <a:lumOff val="35000"/>
                  </a:schemeClr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77217208"/>
        <c:crosses val="autoZero"/>
        <c:auto val="1"/>
        <c:lblAlgn val="ctr"/>
        <c:lblOffset val="100"/>
        <c:noMultiLvlLbl val="0"/>
      </c:catAx>
      <c:valAx>
        <c:axId val="477217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7221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A9F-22DD-4A98-B90A-A49229195F5E}" type="datetimeFigureOut">
              <a:rPr lang="zh-CN" altLang="en-US" smtClean="0"/>
              <a:t>2019/8/2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F30E0-1EFC-4F87-AFC0-9E7C79549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9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06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51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7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5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02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01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B6568-E6A6-4AAB-B8A7-C58DEDECE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F9FB59-06ED-4975-9F7A-E241C70A8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F5358C-E9CC-47D0-833F-03B672F5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E3668A-E94B-41CE-B42D-F1702282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289F3-0428-4A99-A21F-51140DCA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4CCB4-50EE-434E-943C-1C361EFE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3C05A7-FBB2-4296-B15D-D674A7EDE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634FC-9D91-4AA0-A26E-EA34B9CC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4B039-99D0-4019-B8D6-4BDB75CE0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6AD57-45BE-467A-90F4-D25265BD8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99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5A73AD-FCD0-4981-9CEF-AF8878662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3143AB-39C8-4D5A-A4E9-A288C6A8E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0AD0B5-1FBB-4862-AA52-7260BF68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DC7C71-E404-42BB-9C97-773BEC7C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F5673-821B-4B09-9427-9129E7F5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32931-A116-48CA-9AF6-6D96162A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CD2C5-9B35-4201-8380-612C45F12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7684A-C93E-4FB9-A6DB-F95C9CE5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042BE-E387-44DE-BB66-3FDBAD8A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850BD-AB8F-46C2-8946-994AD78C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98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872B7-0BC5-43D4-ACA8-A274744D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684A50-0039-4C3D-8D09-AA7DEAD36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71BD69-DAC4-4810-BA7F-C8A01812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5B54E-CEC3-4DD8-8AF4-03DD5B37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2590D5-A95C-4FD7-89AB-1BAD38A4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C5C21-8856-4DEB-B506-A86DC59A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272E60-FDA5-4A46-BBC4-377AB285A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FB530F-092F-403B-B896-BEFC69C0A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D52DCB-7811-4388-BD82-18ACC071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7E488C-D05A-4FDA-9EB2-E119AE04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515E1E-A63E-4557-9AEC-9B69E7F0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83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20D54-E99A-4613-941B-A2E7308C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2E16DA-2E3E-45A3-9C99-35057FA93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18D0AE-4B1B-4E2A-9EE9-2D544A4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0DE690-F496-4ED5-97EA-C684B1EF9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F494E58-783F-4A1B-A333-F450B5EC1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463C14-D5DA-401D-8227-E7D35117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C912A9-08C1-4452-B672-EDD44DA9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45F584-F888-4047-9407-CC077889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1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6FABA-11D4-4782-8211-5EE8DF3C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4520A4-C19F-435D-A347-A45A3B79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3271FD-CA4C-4C3A-91FB-03DD2457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CD053B-34CA-4AC7-88C3-75E14A15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89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C289CB-9900-4979-94C0-45491878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0E632F-1211-4F45-A4C6-EA8F05B6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9E858-912E-470E-95D4-13821C3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34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99304-001F-44D9-8D33-F92BCDC2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90BD6-1976-43F8-8E02-1A2646BC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F9B64B-335E-47F6-B474-053285D0E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79A857-2360-4B8F-BFC2-BC88CBF4C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297BB2-4AFB-4441-82BD-A467A31A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95B3E9-84F9-4756-91D1-40444A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18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997A7-0D25-4888-AA63-829275D7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EBD346-9DD3-4780-9563-A8F64CF9A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82C87E-8F12-4E7A-9A5B-DE1A74DB8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6064F0-2885-4799-8276-6EA2505E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EDB952-F9FD-428E-9D4D-7596AF17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824196-9263-46B4-B798-A6E0B9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0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E1A560-25E9-48DF-8298-8973B5D8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F73814-8DBE-4215-82D2-7929FB76D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660716-2AAC-4BC8-8385-3689DBAB7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06DFEA-9BE4-4D25-8A86-115802B36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C3616-9CAA-4862-B112-470C2E8C0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53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png"/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1.jpeg"/><Relationship Id="rId5" Type="http://schemas.microsoft.com/office/2007/relationships/hdphoto" Target="../media/hdphoto4.wdp"/><Relationship Id="rId4" Type="http://schemas.openxmlformats.org/officeDocument/2006/relationships/image" Target="../media/image20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jpeg"/><Relationship Id="rId5" Type="http://schemas.microsoft.com/office/2007/relationships/hdphoto" Target="../media/hdphoto5.wdp"/><Relationship Id="rId4" Type="http://schemas.openxmlformats.org/officeDocument/2006/relationships/image" Target="../media/image22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5.jpg"/><Relationship Id="rId7" Type="http://schemas.openxmlformats.org/officeDocument/2006/relationships/image" Target="../media/image28.png"/><Relationship Id="rId2" Type="http://schemas.openxmlformats.org/officeDocument/2006/relationships/image" Target="../media/image24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5" Type="http://schemas.openxmlformats.org/officeDocument/2006/relationships/image" Target="../media/image27.jpeg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3.jpg"/><Relationship Id="rId2" Type="http://schemas.openxmlformats.org/officeDocument/2006/relationships/image" Target="../media/image32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jpg"/><Relationship Id="rId5" Type="http://schemas.openxmlformats.org/officeDocument/2006/relationships/image" Target="../media/image35.png"/><Relationship Id="rId4" Type="http://schemas.openxmlformats.org/officeDocument/2006/relationships/image" Target="../media/image34.pn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6.wdp"/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9.png"/><Relationship Id="rId4" Type="http://schemas.openxmlformats.org/officeDocument/2006/relationships/image" Target="../media/image37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1.jpg"/><Relationship Id="rId2" Type="http://schemas.openxmlformats.org/officeDocument/2006/relationships/image" Target="../media/image40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2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0.png"/><Relationship Id="rId3" Type="http://schemas.microsoft.com/office/2007/relationships/hdphoto" Target="../media/hdphoto2.wdp"/><Relationship Id="rId7" Type="http://schemas.microsoft.com/office/2007/relationships/hdphoto" Target="../media/hdphoto1.wdp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.png"/><Relationship Id="rId11" Type="http://schemas.openxmlformats.org/officeDocument/2006/relationships/image" Target="../media/image44.png"/><Relationship Id="rId5" Type="http://schemas.openxmlformats.org/officeDocument/2006/relationships/image" Target="../media/image9.png"/><Relationship Id="rId10" Type="http://schemas.openxmlformats.org/officeDocument/2006/relationships/image" Target="../media/image43.png"/><Relationship Id="rId4" Type="http://schemas.openxmlformats.org/officeDocument/2006/relationships/image" Target="../media/image8.png"/><Relationship Id="rId9" Type="http://schemas.microsoft.com/office/2007/relationships/hdphoto" Target="../media/hdphoto3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7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8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microsoft.com/office/2007/relationships/hdphoto" Target="../media/hdphoto1.wdp"/><Relationship Id="rId3" Type="http://schemas.microsoft.com/office/2007/relationships/hdphoto" Target="../media/hdphoto2.wdp"/><Relationship Id="rId7" Type="http://schemas.openxmlformats.org/officeDocument/2006/relationships/image" Target="../media/image1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9.png"/><Relationship Id="rId5" Type="http://schemas.openxmlformats.org/officeDocument/2006/relationships/image" Target="../media/image8.png"/><Relationship Id="rId10" Type="http://schemas.microsoft.com/office/2007/relationships/hdphoto" Target="../media/hdphoto3.wdp"/><Relationship Id="rId4" Type="http://schemas.openxmlformats.org/officeDocument/2006/relationships/image" Target="../media/image7.png"/><Relationship Id="rId9" Type="http://schemas.openxmlformats.org/officeDocument/2006/relationships/image" Target="../media/image10.png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D6177C1-B8FE-904C-84C9-010E258B7F88}"/>
              </a:ext>
            </a:extLst>
          </p:cNvPr>
          <p:cNvSpPr txBox="1"/>
          <p:nvPr/>
        </p:nvSpPr>
        <p:spPr>
          <a:xfrm>
            <a:off x="7505537" y="4911634"/>
            <a:ext cx="31918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/>
              <a:t>Team </a:t>
            </a:r>
            <a:r>
              <a:rPr kumimoji="1" lang="en-US" altLang="zh-CN" sz="2800" b="1" dirty="0" err="1"/>
              <a:t>GeekHub</a:t>
            </a:r>
            <a:endParaRPr kumimoji="1" lang="en-US" altLang="zh-CN" sz="2800" b="1" dirty="0"/>
          </a:p>
          <a:p>
            <a:r>
              <a:rPr kumimoji="1" lang="en-US" altLang="zh-CN" sz="2000" dirty="0"/>
              <a:t>Brian Feng	Mike Liu</a:t>
            </a:r>
          </a:p>
          <a:p>
            <a:r>
              <a:rPr kumimoji="1" lang="en-US" altLang="zh-CN" sz="2000" dirty="0"/>
              <a:t>Tony Li		Logan Luo</a:t>
            </a:r>
            <a:endParaRPr kumimoji="1" lang="zh-CN" altLang="en-US" sz="2000" dirty="0"/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DC4C6D6-F820-694D-8F93-028A1A98C79F}"/>
              </a:ext>
            </a:extLst>
          </p:cNvPr>
          <p:cNvCxnSpPr>
            <a:cxnSpLocks/>
          </p:cNvCxnSpPr>
          <p:nvPr/>
        </p:nvCxnSpPr>
        <p:spPr>
          <a:xfrm>
            <a:off x="7458016" y="5020293"/>
            <a:ext cx="13065" cy="103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031CB6-9671-4651-ACC0-F684E42A6727}"/>
              </a:ext>
            </a:extLst>
          </p:cNvPr>
          <p:cNvGrpSpPr/>
          <p:nvPr/>
        </p:nvGrpSpPr>
        <p:grpSpPr>
          <a:xfrm>
            <a:off x="144207" y="2325554"/>
            <a:ext cx="11903586" cy="1938992"/>
            <a:chOff x="144207" y="2325554"/>
            <a:chExt cx="11903586" cy="1938992"/>
          </a:xfrm>
        </p:grpSpPr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D69626D7-80C5-684E-B028-722A53803DC1}"/>
                </a:ext>
              </a:extLst>
            </p:cNvPr>
            <p:cNvSpPr txBox="1"/>
            <p:nvPr/>
          </p:nvSpPr>
          <p:spPr>
            <a:xfrm>
              <a:off x="144207" y="2325554"/>
              <a:ext cx="119035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>
                  <a:latin typeface="Times New Roman" panose="02020603050405020304" pitchFamily="18" charset="0"/>
                  <a:ea typeface="Montserrat" panose="00000500000000000000" charset="0"/>
                  <a:cs typeface="Times New Roman" panose="02020603050405020304" pitchFamily="18" charset="0"/>
                </a:rPr>
                <a:t>Beijing City </a:t>
              </a:r>
              <a:r>
                <a:rPr lang="en-US" sz="6000" b="1">
                  <a:latin typeface="Times New Roman" panose="02020603050405020304" pitchFamily="18" charset="0"/>
                  <a:ea typeface="Montserrat" panose="00000500000000000000" charset="0"/>
                  <a:cs typeface="Times New Roman" panose="02020603050405020304" pitchFamily="18" charset="0"/>
                </a:rPr>
                <a:t>Feature-Based</a:t>
              </a:r>
              <a:endParaRPr lang="en-US" sz="6000" b="1" dirty="0">
                <a:latin typeface="Times New Roman" panose="02020603050405020304" pitchFamily="18" charset="0"/>
                <a:ea typeface="Montserrat" panose="00000500000000000000" charset="0"/>
                <a:cs typeface="Times New Roman" panose="02020603050405020304" pitchFamily="18" charset="0"/>
              </a:endParaRPr>
            </a:p>
            <a:p>
              <a:pPr algn="ctr"/>
              <a:r>
                <a:rPr lang="en-US" sz="6000" b="1">
                  <a:solidFill>
                    <a:schemeClr val="bg1"/>
                  </a:solidFill>
                  <a:latin typeface="Times New Roman" panose="02020603050405020304" pitchFamily="18" charset="0"/>
                  <a:ea typeface="Montserrat" panose="00000500000000000000" charset="0"/>
                  <a:cs typeface="Times New Roman" panose="02020603050405020304" pitchFamily="18" charset="0"/>
                </a:rPr>
                <a:t>A</a:t>
              </a:r>
              <a:r>
                <a:rPr lang="en-US" sz="6000" b="1">
                  <a:latin typeface="Times New Roman" panose="02020603050405020304" pitchFamily="18" charset="0"/>
                  <a:ea typeface="Montserrat" panose="00000500000000000000" charset="0"/>
                  <a:cs typeface="Times New Roman" panose="02020603050405020304" pitchFamily="18" charset="0"/>
                </a:rPr>
                <a:t>irbnb Price </a:t>
              </a:r>
              <a:r>
                <a:rPr lang="en-US" altLang="zh-CN" sz="6000" b="1">
                  <a:latin typeface="Times New Roman" panose="02020603050405020304" pitchFamily="18" charset="0"/>
                  <a:ea typeface="Montserrat" panose="00000500000000000000" charset="0"/>
                  <a:cs typeface="Times New Roman" panose="02020603050405020304" pitchFamily="18" charset="0"/>
                </a:rPr>
                <a:t>P</a:t>
              </a:r>
              <a:r>
                <a:rPr lang="en-US" sz="6000" b="1">
                  <a:latin typeface="Times New Roman" panose="02020603050405020304" pitchFamily="18" charset="0"/>
                  <a:ea typeface="Montserrat" panose="00000500000000000000" charset="0"/>
                  <a:cs typeface="Times New Roman" panose="02020603050405020304" pitchFamily="18" charset="0"/>
                </a:rPr>
                <a:t>rediction</a:t>
              </a:r>
              <a:endParaRPr lang="en-US" sz="6000" b="1" dirty="0">
                <a:latin typeface="Times New Roman" panose="02020603050405020304" pitchFamily="18" charset="0"/>
                <a:ea typeface="Montserrat" panose="00000500000000000000" charset="0"/>
                <a:cs typeface="Times New Roman" panose="02020603050405020304" pitchFamily="18" charset="0"/>
              </a:endParaRP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5FD942F-40FD-4B78-B3F6-E48F89A45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0" r="100000">
                          <a14:foregroundMark x1="46094" y1="46944" x2="46094" y2="46944"/>
                          <a14:foregroundMark x1="51094" y1="47222" x2="51094" y2="47222"/>
                          <a14:foregroundMark x1="50156" y1="31667" x2="50156" y2="31667"/>
                          <a14:foregroundMark x1="56094" y1="46111" x2="56094" y2="46111"/>
                          <a14:foregroundMark x1="67344" y1="43333" x2="67344" y2="43333"/>
                          <a14:foregroundMark x1="78125" y1="45000" x2="78594" y2="42500"/>
                          <a14:foregroundMark x1="95156" y1="42778" x2="95156" y2="4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" t="18017" r="70305" b="25900"/>
            <a:stretch/>
          </p:blipFill>
          <p:spPr>
            <a:xfrm>
              <a:off x="2218308" y="3496988"/>
              <a:ext cx="496359" cy="53763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21E162-508B-482B-9131-65FC9DB7B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0" r="100000">
                          <a14:foregroundMark x1="46094" y1="46944" x2="46094" y2="46944"/>
                          <a14:foregroundMark x1="51094" y1="47222" x2="51094" y2="47222"/>
                          <a14:foregroundMark x1="50156" y1="31667" x2="50156" y2="31667"/>
                          <a14:foregroundMark x1="56094" y1="46111" x2="56094" y2="46111"/>
                          <a14:foregroundMark x1="67344" y1="43333" x2="67344" y2="43333"/>
                          <a14:foregroundMark x1="78125" y1="45000" x2="78594" y2="42500"/>
                          <a14:foregroundMark x1="95156" y1="42778" x2="95156" y2="4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5" t="23922" r="-1323" b="32948"/>
            <a:stretch/>
          </p:blipFill>
          <p:spPr>
            <a:xfrm>
              <a:off x="3508023" y="3429000"/>
              <a:ext cx="637822" cy="231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9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7CAFC8-884C-4D38-A103-5A354AA559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4188" y="5183108"/>
                <a:ext cx="10283621" cy="48181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tx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tx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𝐶𝑎𝑝𝑎𝑐𝑖𝑡𝑦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𝐿𝑜𝑐𝑎𝑡𝑖𝑜𝑛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,…,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𝑅𝑜𝑜𝑚𝑇𝑦𝑝𝑒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latin typeface="Cambria Math" panose="02040503050406030204" pitchFamily="18" charset="0"/>
                            </a:rPr>
                            <m:t>𝑅𝑒𝑣𝑖𝑒𝑤𝑆𝑐𝑜𝑟𝑒</m:t>
                          </m:r>
                        </m:e>
                      </m:d>
                      <m:r>
                        <a:rPr lang="en-US" altLang="zh-CN" b="0" i="1" smtClean="0"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i="1">
                          <a:latin typeface="Cambria Math" panose="02040503050406030204" pitchFamily="18" charset="0"/>
                        </a:rPr>
                        <m:t>𝑃𝑟𝑖𝑐𝑒</m:t>
                      </m:r>
                    </m:oMath>
                  </m:oMathPara>
                </a14:m>
                <a:endParaRPr lang="zh-CN" altLang="en-US" dirty="0">
                  <a:solidFill>
                    <a:schemeClr val="tx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7CAFC8-884C-4D38-A103-5A354AA55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4188" y="5183108"/>
                <a:ext cx="10283621" cy="481819"/>
              </a:xfrm>
              <a:blipFill>
                <a:blip r:embed="rId2"/>
                <a:stretch>
                  <a:fillRect l="-474" b="-20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10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647EC1EC-171F-45D7-B62D-4A99A0F76932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927580" y="1193073"/>
            <a:ext cx="8336836" cy="329808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07253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705" y="2889000"/>
            <a:ext cx="6392590" cy="1080000"/>
          </a:xfrm>
        </p:spPr>
        <p:txBody>
          <a:bodyPr/>
          <a:lstStyle/>
          <a:p>
            <a:r>
              <a:rPr lang="en-US" altLang="zh-CN" b="1" spc="300" dirty="0"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21A48491-62B8-47AD-95DA-CA3F55BB985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5874906D-16D8-4E02-AD93-677D1BA3DD9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205E061F-0D6B-4E0C-8477-2040AA6AC81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11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2999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08B87F2-004A-468A-8DCE-ED2D948CD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06357"/>
              </p:ext>
            </p:extLst>
          </p:nvPr>
        </p:nvGraphicFramePr>
        <p:xfrm>
          <a:off x="758290" y="1024036"/>
          <a:ext cx="10595511" cy="52920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55637">
                  <a:extLst>
                    <a:ext uri="{9D8B030D-6E8A-4147-A177-3AD203B41FA5}">
                      <a16:colId xmlns:a16="http://schemas.microsoft.com/office/drawing/2014/main" val="3431262229"/>
                    </a:ext>
                  </a:extLst>
                </a:gridCol>
                <a:gridCol w="3421673">
                  <a:extLst>
                    <a:ext uri="{9D8B030D-6E8A-4147-A177-3AD203B41FA5}">
                      <a16:colId xmlns:a16="http://schemas.microsoft.com/office/drawing/2014/main" val="1837445828"/>
                    </a:ext>
                  </a:extLst>
                </a:gridCol>
                <a:gridCol w="1264356">
                  <a:extLst>
                    <a:ext uri="{9D8B030D-6E8A-4147-A177-3AD203B41FA5}">
                      <a16:colId xmlns:a16="http://schemas.microsoft.com/office/drawing/2014/main" val="2864539565"/>
                    </a:ext>
                  </a:extLst>
                </a:gridCol>
                <a:gridCol w="4653845">
                  <a:extLst>
                    <a:ext uri="{9D8B030D-6E8A-4147-A177-3AD203B41FA5}">
                      <a16:colId xmlns:a16="http://schemas.microsoft.com/office/drawing/2014/main" val="1386541554"/>
                    </a:ext>
                  </a:extLst>
                </a:gridCol>
              </a:tblGrid>
              <a:tr h="602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Effects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Author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extLst>
                  <a:ext uri="{0D108BD9-81ED-4DB2-BD59-A6C34878D82A}">
                    <a16:rowId xmlns:a16="http://schemas.microsoft.com/office/drawing/2014/main" val="2072272566"/>
                  </a:ext>
                </a:extLst>
              </a:tr>
              <a:tr h="3877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External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in cities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Stephen and Andrew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(2016)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158870"/>
                  </a:ext>
                </a:extLst>
              </a:tr>
              <a:tr h="5099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owners</a:t>
                      </a:r>
                      <a:endParaRPr lang="en-US" sz="1600" b="1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between owners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Neg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Balaguer and Pernias</a:t>
                      </a:r>
                      <a:r>
                        <a:rPr lang="pt-BR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pt-BR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2013), Becerra</a:t>
                      </a:r>
                      <a:r>
                        <a:rPr lang="pt-BR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(2013)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22853"/>
                  </a:ext>
                </a:extLst>
              </a:tr>
              <a:tr h="50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Negative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Bull(</a:t>
                      </a:r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1994), Wang &amp; Nicolau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2017), Li (2016), Huang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(2010)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24414"/>
                  </a:ext>
                </a:extLst>
              </a:tr>
              <a:tr h="3560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Negative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Wang &amp; Nicolau</a:t>
                      </a:r>
                      <a:r>
                        <a:rPr lang="de-DE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de-DE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2017), Zhang</a:t>
                      </a:r>
                      <a:r>
                        <a:rPr lang="de-DE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(2017)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087273"/>
                  </a:ext>
                </a:extLst>
              </a:tr>
              <a:tr h="356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722910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Bedroom</a:t>
                      </a:r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bathroom, bed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601146"/>
                  </a:ext>
                </a:extLst>
              </a:tr>
              <a:tr h="3560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Instant bookable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Negative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871409"/>
                  </a:ext>
                </a:extLst>
              </a:tr>
              <a:tr h="3914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Cancellation policy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009213"/>
                  </a:ext>
                </a:extLst>
              </a:tr>
              <a:tr h="35605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Sociality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reviews per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Negative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Wang &amp; Nicolau</a:t>
                      </a:r>
                      <a:r>
                        <a:rPr lang="de-DE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de-DE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2017), Zhang</a:t>
                      </a:r>
                      <a:r>
                        <a:rPr lang="de-DE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(2017)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63241"/>
                  </a:ext>
                </a:extLst>
              </a:tr>
              <a:tr h="356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Zhu Lv</a:t>
                      </a:r>
                      <a:r>
                        <a:rPr lang="nb-NO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</a:t>
                      </a:r>
                      <a:r>
                        <a:rPr lang="nb-NO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2017), Gutt &amp; Herrmann</a:t>
                      </a:r>
                      <a:r>
                        <a:rPr lang="nb-NO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(2015)</a:t>
                      </a:r>
                      <a:endParaRPr lang="nb-N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900439"/>
                  </a:ext>
                </a:extLst>
              </a:tr>
              <a:tr h="3980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Host identity verified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</a:t>
                      </a:r>
                      <a:r>
                        <a:rPr lang="en-US" altLang="zh-CN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altLang="zh-CN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Wang &amp; Nicolau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(2017)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010129"/>
                  </a:ext>
                </a:extLst>
              </a:tr>
              <a:tr h="356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Zhu </a:t>
                      </a:r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Lv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(2017)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3220633"/>
                  </a:ext>
                </a:extLst>
              </a:tr>
            </a:tbl>
          </a:graphicData>
        </a:graphic>
      </p:graphicFrame>
      <p:sp>
        <p:nvSpPr>
          <p:cNvPr id="3" name="TextBox 10">
            <a:extLst>
              <a:ext uri="{FF2B5EF4-FFF2-40B4-BE49-F238E27FC236}">
                <a16:creationId xmlns:a16="http://schemas.microsoft.com/office/drawing/2014/main" id="{CE6F7B9D-2C13-4DDA-8778-CD7437E0624E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D056E-1830-4292-AEE2-1482D599A2FE}"/>
              </a:ext>
            </a:extLst>
          </p:cNvPr>
          <p:cNvSpPr/>
          <p:nvPr/>
        </p:nvSpPr>
        <p:spPr>
          <a:xfrm>
            <a:off x="3125601" y="655811"/>
            <a:ext cx="594079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 brief review of the literature on price influencing factors</a:t>
            </a:r>
            <a:endParaRPr lang="en-US" altLang="zh-CN" b="1" dirty="0">
              <a:solidFill>
                <a:srgbClr val="000000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88020E2A-1820-4125-86B0-EB839489826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 dirty="0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EDEC5FB0-0D36-4C82-91CC-D9487724DB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138B624F-5255-4510-9549-8138C2529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13723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940444-FE71-41C7-BEB9-728B4D6B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116E76-4851-4A4E-99C7-15C1A83A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BD3991-3B20-46E3-A688-5983CF29B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13</a:t>
            </a:fld>
            <a:endParaRPr lang="zh-CN" altLang="en-US"/>
          </a:p>
        </p:txBody>
      </p:sp>
      <p:pic>
        <p:nvPicPr>
          <p:cNvPr id="20" name="图片 19">
            <a:extLst>
              <a:ext uri="{FF2B5EF4-FFF2-40B4-BE49-F238E27FC236}">
                <a16:creationId xmlns:a16="http://schemas.microsoft.com/office/drawing/2014/main" id="{70AC3583-7B1F-4714-A32B-3B2C373FAE5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585697" y="2393294"/>
            <a:ext cx="5157538" cy="3489573"/>
          </a:xfrm>
          <a:prstGeom prst="rect">
            <a:avLst/>
          </a:prstGeom>
        </p:spPr>
      </p:pic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5991426-1668-4F4E-A4A7-4B43A717F9AF}"/>
              </a:ext>
            </a:extLst>
          </p:cNvPr>
          <p:cNvSpPr/>
          <p:nvPr/>
        </p:nvSpPr>
        <p:spPr>
          <a:xfrm>
            <a:off x="2932309" y="1028723"/>
            <a:ext cx="2729189" cy="73250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Data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65BDCF-5895-4918-BA10-A447A1F5CF37}"/>
              </a:ext>
            </a:extLst>
          </p:cNvPr>
          <p:cNvSpPr txBox="1"/>
          <p:nvPr/>
        </p:nvSpPr>
        <p:spPr>
          <a:xfrm>
            <a:off x="7382385" y="2243774"/>
            <a:ext cx="3045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4CA390-E7DE-4AAD-8064-13ADF9775C2D}"/>
              </a:ext>
            </a:extLst>
          </p:cNvPr>
          <p:cNvSpPr/>
          <p:nvPr/>
        </p:nvSpPr>
        <p:spPr>
          <a:xfrm>
            <a:off x="3623288" y="3952169"/>
            <a:ext cx="1252128" cy="78098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92F58C1-3D43-4BAF-BD5C-32E96B16EE54}"/>
              </a:ext>
            </a:extLst>
          </p:cNvPr>
          <p:cNvSpPr/>
          <p:nvPr/>
        </p:nvSpPr>
        <p:spPr>
          <a:xfrm>
            <a:off x="1392046" y="2329424"/>
            <a:ext cx="5569298" cy="1040266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0DE475-0C00-430A-AC5D-9F3AEE6A1297}"/>
              </a:ext>
            </a:extLst>
          </p:cNvPr>
          <p:cNvSpPr txBox="1"/>
          <p:nvPr/>
        </p:nvSpPr>
        <p:spPr>
          <a:xfrm>
            <a:off x="7718443" y="3782403"/>
            <a:ext cx="2324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 Models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834C1B2-6F61-4264-8518-8B3A7D3C1762}"/>
              </a:ext>
            </a:extLst>
          </p:cNvPr>
          <p:cNvSpPr/>
          <p:nvPr/>
        </p:nvSpPr>
        <p:spPr>
          <a:xfrm>
            <a:off x="3588381" y="5044867"/>
            <a:ext cx="1321942" cy="780988"/>
          </a:xfrm>
          <a:prstGeom prst="roundRect">
            <a:avLst/>
          </a:prstGeom>
          <a:noFill/>
          <a:ln w="381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B52BC0-4958-4ACE-9828-69674BABF5CF}"/>
              </a:ext>
            </a:extLst>
          </p:cNvPr>
          <p:cNvSpPr txBox="1"/>
          <p:nvPr/>
        </p:nvSpPr>
        <p:spPr>
          <a:xfrm>
            <a:off x="7971040" y="5310164"/>
            <a:ext cx="186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0EAEEB21-BB4E-46A1-9D5F-6D591FBCB3F5}"/>
              </a:ext>
            </a:extLst>
          </p:cNvPr>
          <p:cNvSpPr/>
          <p:nvPr/>
        </p:nvSpPr>
        <p:spPr>
          <a:xfrm>
            <a:off x="8572705" y="3259088"/>
            <a:ext cx="664839" cy="57184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CF7449DC-0BE7-4DC8-B4E8-E3359E622ADB}"/>
              </a:ext>
            </a:extLst>
          </p:cNvPr>
          <p:cNvSpPr/>
          <p:nvPr/>
        </p:nvSpPr>
        <p:spPr>
          <a:xfrm>
            <a:off x="8572705" y="4859621"/>
            <a:ext cx="664839" cy="571848"/>
          </a:xfrm>
          <a:prstGeom prst="downArrow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506CEA61-0EE0-4BC5-84B2-44F11E5238E8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4034508" y="2023627"/>
            <a:ext cx="531143" cy="6351"/>
          </a:xfrm>
          <a:prstGeom prst="bentConnector3">
            <a:avLst/>
          </a:prstGeom>
          <a:ln w="76200"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">
            <a:extLst>
              <a:ext uri="{FF2B5EF4-FFF2-40B4-BE49-F238E27FC236}">
                <a16:creationId xmlns:a16="http://schemas.microsoft.com/office/drawing/2014/main" id="{0C334EEB-095C-42A6-BFE2-A26AC6EEF2BF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6533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497" y="2952789"/>
            <a:ext cx="5371007" cy="952423"/>
          </a:xfrm>
        </p:spPr>
        <p:txBody>
          <a:bodyPr/>
          <a:lstStyle/>
          <a:p>
            <a:r>
              <a:rPr lang="en-US" altLang="zh-CN" b="1" spc="300" dirty="0"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035611A-01D3-4A34-9BA2-327994E51C0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F96DC571-0E36-4F07-B606-9CA15EA69E3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6EBDA5AB-D864-4092-A3F6-2BED8FE01E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606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F4CC59-3463-4650-82B1-B6D60606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06895-8722-4A76-B09A-A19AE6C66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86472A-07B0-4F4D-B02C-DE1E04D6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699D250-5410-48D8-814A-236D4CD80429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60C3E2-BE92-4C20-93C6-AC07ABA3937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56713" y="834578"/>
            <a:ext cx="9017708" cy="5090922"/>
          </a:xfrm>
          <a:prstGeom prst="rect">
            <a:avLst/>
          </a:prstGeom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F5FDEA-19E1-4093-83E4-4863564AE8D4}"/>
              </a:ext>
            </a:extLst>
          </p:cNvPr>
          <p:cNvSpPr txBox="1"/>
          <p:nvPr/>
        </p:nvSpPr>
        <p:spPr>
          <a:xfrm>
            <a:off x="5430713" y="5771593"/>
            <a:ext cx="36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All available Data in Airbnb  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4" name="图片 13">
            <a:extLst>
              <a:ext uri="{FF2B5EF4-FFF2-40B4-BE49-F238E27FC236}">
                <a16:creationId xmlns:a16="http://schemas.microsoft.com/office/drawing/2014/main" id="{42D40D24-EAC6-484E-B8BC-28DB667DB978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517238" y="2648666"/>
            <a:ext cx="2319621" cy="1755236"/>
          </a:xfrm>
          <a:prstGeom prst="rect">
            <a:avLst/>
          </a:prstGeom>
        </p:spPr>
      </p:pic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0594C75-2727-43F7-A2BF-1849BC8B0755}"/>
              </a:ext>
            </a:extLst>
          </p:cNvPr>
          <p:cNvSpPr/>
          <p:nvPr/>
        </p:nvSpPr>
        <p:spPr>
          <a:xfrm>
            <a:off x="597386" y="1071687"/>
            <a:ext cx="2244178" cy="732509"/>
          </a:xfrm>
          <a:prstGeom prst="roundRect">
            <a:avLst/>
          </a:prstGeom>
          <a:noFill/>
          <a:ln w="19050">
            <a:solidFill>
              <a:schemeClr val="accent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Data</a:t>
            </a:r>
            <a:endParaRPr lang="zh-CN" altLang="en-US" sz="32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FBC0DF-D763-4798-9AE4-4B23E5D01D5E}"/>
              </a:ext>
            </a:extLst>
          </p:cNvPr>
          <p:cNvSpPr txBox="1"/>
          <p:nvPr/>
        </p:nvSpPr>
        <p:spPr>
          <a:xfrm>
            <a:off x="710423" y="5248373"/>
            <a:ext cx="1933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Total:</a:t>
            </a:r>
          </a:p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19360 Listings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3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2E7EE6-387A-42CE-9562-11CD1277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47" y="1600200"/>
            <a:ext cx="11001081" cy="49242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Drop Properties that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lacks too many features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(less than 100)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Drop Properties with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unreasonable prices </a:t>
            </a: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(i.e. the host didn’t actually want to Airbnb it)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[Price &lt; (</a:t>
            </a:r>
            <a:r>
              <a:rPr lang="zh-CN" altLang="en-US" sz="2400" b="1" strike="sngStrike" dirty="0"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2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50 * accommodates)  OR  (</a:t>
            </a:r>
            <a:r>
              <a:rPr lang="zh-CN" altLang="en-US" sz="2400" b="1" strike="sngStrike" dirty="0"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2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50 * beds)]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[Price &gt; </a:t>
            </a:r>
            <a:r>
              <a:rPr lang="zh-CN" altLang="en-US" sz="2400" b="1" strike="sngStrike" dirty="0"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2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20,000  OR  Price = </a:t>
            </a:r>
            <a:r>
              <a:rPr lang="zh-CN" altLang="en-US" sz="2400" b="1" strike="sngStrike" dirty="0"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2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9999]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[Beds=50 OR Bathrooms=101 OR </a:t>
            </a:r>
            <a:r>
              <a:rPr lang="en-US" altLang="zh-CN" sz="2400" strike="sngStrike" dirty="0" err="1">
                <a:latin typeface="Arial" panose="020B0604020202020204" pitchFamily="34" charset="0"/>
                <a:cs typeface="Arial" panose="020B0604020202020204" pitchFamily="34" charset="0"/>
              </a:rPr>
              <a:t>min_nights</a:t>
            </a:r>
            <a:r>
              <a:rPr lang="en-US" altLang="zh-CN" sz="2400" strike="sngStrike" dirty="0">
                <a:latin typeface="Arial" panose="020B0604020202020204" pitchFamily="34" charset="0"/>
                <a:cs typeface="Arial" panose="020B0604020202020204" pitchFamily="34" charset="0"/>
              </a:rPr>
              <a:t> &gt; 3]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latin typeface="Arial" panose="020B0604020202020204" pitchFamily="34" charset="0"/>
                <a:cs typeface="Arial" panose="020B0604020202020204" pitchFamily="34" charset="0"/>
              </a:rPr>
              <a:t>Fill up a few fixable nulls.</a:t>
            </a:r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AD35273-2206-944C-9770-993F39AEB687}"/>
              </a:ext>
            </a:extLst>
          </p:cNvPr>
          <p:cNvSpPr txBox="1">
            <a:spLocks/>
          </p:cNvSpPr>
          <p:nvPr/>
        </p:nvSpPr>
        <p:spPr>
          <a:xfrm>
            <a:off x="477494" y="333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 dirty="0"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D607CF7E-3487-4B5E-8056-F7CAA959A165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A662CF48-DA27-44D4-BE1F-7E9EA4D9221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41DE991F-CE89-4EC7-9549-561E0145C5C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50F1908C-CBC1-411D-9010-A6327416FC0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16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309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F4CC59-3463-4650-82B1-B6D60606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06895-8722-4A76-B09A-A19AE6C66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86472A-07B0-4F4D-B02C-DE1E04D6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17</a:t>
            </a:fld>
            <a:endParaRPr lang="zh-CN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699D250-5410-48D8-814A-236D4CD80429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E6F17C36-4F8E-46A2-8091-237AE247BB26}"/>
              </a:ext>
            </a:extLst>
          </p:cNvPr>
          <p:cNvPicPr>
            <a:picLocks noChangeAspect="1"/>
          </p:cNvPicPr>
          <p:nvPr/>
        </p:nvPicPr>
        <p:blipFill rotWithShape="1">
          <a:blip r:embed="rId2"/>
          <a:srcRect l="8355" r="7412"/>
          <a:stretch/>
        </p:blipFill>
        <p:spPr>
          <a:xfrm>
            <a:off x="896091" y="2451094"/>
            <a:ext cx="2149948" cy="1955811"/>
          </a:xfrm>
          <a:prstGeom prst="rect">
            <a:avLst/>
          </a:prstGeom>
        </p:spPr>
      </p:pic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E2F465C-A77B-4750-90FE-77733CE5C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932679732"/>
              </p:ext>
            </p:extLst>
          </p:nvPr>
        </p:nvGraphicFramePr>
        <p:xfrm>
          <a:off x="3858140" y="1090165"/>
          <a:ext cx="7675555" cy="471844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35111">
                  <a:extLst>
                    <a:ext uri="{9D8B030D-6E8A-4147-A177-3AD203B41FA5}">
                      <a16:colId xmlns:a16="http://schemas.microsoft.com/office/drawing/2014/main" val="903509928"/>
                    </a:ext>
                  </a:extLst>
                </a:gridCol>
                <a:gridCol w="1535111">
                  <a:extLst>
                    <a:ext uri="{9D8B030D-6E8A-4147-A177-3AD203B41FA5}">
                      <a16:colId xmlns:a16="http://schemas.microsoft.com/office/drawing/2014/main" val="102802838"/>
                    </a:ext>
                  </a:extLst>
                </a:gridCol>
                <a:gridCol w="1535111">
                  <a:extLst>
                    <a:ext uri="{9D8B030D-6E8A-4147-A177-3AD203B41FA5}">
                      <a16:colId xmlns:a16="http://schemas.microsoft.com/office/drawing/2014/main" val="2163260963"/>
                    </a:ext>
                  </a:extLst>
                </a:gridCol>
                <a:gridCol w="1535111">
                  <a:extLst>
                    <a:ext uri="{9D8B030D-6E8A-4147-A177-3AD203B41FA5}">
                      <a16:colId xmlns:a16="http://schemas.microsoft.com/office/drawing/2014/main" val="3908768814"/>
                    </a:ext>
                  </a:extLst>
                </a:gridCol>
                <a:gridCol w="1535111">
                  <a:extLst>
                    <a:ext uri="{9D8B030D-6E8A-4147-A177-3AD203B41FA5}">
                      <a16:colId xmlns:a16="http://schemas.microsoft.com/office/drawing/2014/main" val="4149513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lt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Capacity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/>
                        <a:t>Room types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/>
                        <a:t>Pr</a:t>
                      </a:r>
                      <a:r>
                        <a:rPr lang="en-US" sz="1800" kern="1200" dirty="0"/>
                        <a:t>ice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/>
                        <a:t>…</a:t>
                      </a:r>
                      <a:endParaRPr lang="en-US" sz="1800" b="1" kern="1200" dirty="0">
                        <a:solidFill>
                          <a:schemeClr val="lt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44054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816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485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100213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1203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187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128496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Private room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401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02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161902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Private room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387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905843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162144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Private room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553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384864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279078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401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1708560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282825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657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155671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287026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415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990089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287511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415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4424202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317195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Private room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546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altLang="zh-CN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336565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322292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436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5320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dk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94161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F95E67A-2EBD-4576-8CC1-33B439649A16}"/>
              </a:ext>
            </a:extLst>
          </p:cNvPr>
          <p:cNvSpPr txBox="1"/>
          <p:nvPr/>
        </p:nvSpPr>
        <p:spPr>
          <a:xfrm>
            <a:off x="8287986" y="5865525"/>
            <a:ext cx="197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17224 Listings</a:t>
            </a:r>
            <a:endParaRPr lang="zh-CN" altLang="en-US" sz="2000" b="1" dirty="0">
              <a:solidFill>
                <a:srgbClr val="FF0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094A35-5143-4D30-8D08-F55FA7416BE4}"/>
              </a:ext>
            </a:extLst>
          </p:cNvPr>
          <p:cNvSpPr txBox="1"/>
          <p:nvPr/>
        </p:nvSpPr>
        <p:spPr>
          <a:xfrm>
            <a:off x="5148305" y="5865525"/>
            <a:ext cx="197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rPr>
              <a:t>19360 Listings</a:t>
            </a:r>
            <a:endParaRPr lang="zh-CN" altLang="en-US" sz="20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520495-2444-4F02-B9FB-D1870A44C018}"/>
              </a:ext>
            </a:extLst>
          </p:cNvPr>
          <p:cNvSpPr txBox="1"/>
          <p:nvPr/>
        </p:nvSpPr>
        <p:spPr>
          <a:xfrm>
            <a:off x="7421100" y="5897815"/>
            <a:ext cx="65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ym typeface="Wingdings" panose="05000000000000000000" pitchFamily="2" charset="2"/>
              </a:rPr>
              <a:t></a:t>
            </a:r>
            <a:endParaRPr lang="zh-CN" altLang="en-US" dirty="0"/>
          </a:p>
        </p:txBody>
      </p:sp>
    </p:spTree>
    <p:extLst>
      <p:ext uri="{BB962C8B-B14F-4D97-AF65-F5344CB8AC3E}">
        <p14:creationId xmlns:p14="http://schemas.microsoft.com/office/powerpoint/2010/main" val="3694125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0">
            <a:extLst>
              <a:ext uri="{FF2B5EF4-FFF2-40B4-BE49-F238E27FC236}">
                <a16:creationId xmlns:a16="http://schemas.microsoft.com/office/drawing/2014/main" id="{F42B6F4E-0BA5-4873-B4FF-0784D2758317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5F8CFD-A852-410F-8977-24AE7D7D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E3A6C3-58B4-4AB8-9188-43E8C06F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3E29FB3-3385-4ECA-94BF-E64AF99E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18</a:t>
            </a:fld>
            <a:endParaRPr lang="zh-CN" altLang="en-US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738856B-144B-41AD-BCAD-9DC3B5BAB03B}"/>
              </a:ext>
            </a:extLst>
          </p:cNvPr>
          <p:cNvGraphicFramePr>
            <a:graphicFrameLocks noGrp="1"/>
          </p:cNvGraphicFramePr>
          <p:nvPr/>
        </p:nvGraphicFramePr>
        <p:xfrm>
          <a:off x="951937" y="2592746"/>
          <a:ext cx="10288125" cy="3445323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200685">
                  <a:extLst>
                    <a:ext uri="{9D8B030D-6E8A-4147-A177-3AD203B41FA5}">
                      <a16:colId xmlns:a16="http://schemas.microsoft.com/office/drawing/2014/main" val="223207023"/>
                    </a:ext>
                  </a:extLst>
                </a:gridCol>
                <a:gridCol w="3543720">
                  <a:extLst>
                    <a:ext uri="{9D8B030D-6E8A-4147-A177-3AD203B41FA5}">
                      <a16:colId xmlns:a16="http://schemas.microsoft.com/office/drawing/2014/main" val="2934613129"/>
                    </a:ext>
                  </a:extLst>
                </a:gridCol>
                <a:gridCol w="3543720">
                  <a:extLst>
                    <a:ext uri="{9D8B030D-6E8A-4147-A177-3AD203B41FA5}">
                      <a16:colId xmlns:a16="http://schemas.microsoft.com/office/drawing/2014/main" val="160152850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bathrooms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host_id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6719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bedrooms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summary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host_location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163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beds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amenities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city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52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 type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zipcode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138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……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911579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thumbnail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799261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people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 verifications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99852"/>
                  </a:ext>
                </a:extLst>
              </a:tr>
            </a:tbl>
          </a:graphicData>
        </a:graphic>
      </p:graphicFrame>
      <p:sp>
        <p:nvSpPr>
          <p:cNvPr id="18" name="标题 1">
            <a:extLst>
              <a:ext uri="{FF2B5EF4-FFF2-40B4-BE49-F238E27FC236}">
                <a16:creationId xmlns:a16="http://schemas.microsoft.com/office/drawing/2014/main" id="{26DB4ADF-08D1-40D4-AC8B-04B5603A38FF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1237009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83442D-A299-41AD-8754-9D2D1AE639E1}"/>
              </a:ext>
            </a:extLst>
          </p:cNvPr>
          <p:cNvSpPr/>
          <p:nvPr/>
        </p:nvSpPr>
        <p:spPr>
          <a:xfrm>
            <a:off x="4489921" y="2628198"/>
            <a:ext cx="2879554" cy="35224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2E4FE48-E284-4391-8DDA-1CC97E141BC4}"/>
              </a:ext>
            </a:extLst>
          </p:cNvPr>
          <p:cNvSpPr/>
          <p:nvPr/>
        </p:nvSpPr>
        <p:spPr>
          <a:xfrm>
            <a:off x="7926330" y="2628197"/>
            <a:ext cx="2880000" cy="3522467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B1D4C76-0E00-4428-A187-5A5BF6BBCAC7}"/>
              </a:ext>
            </a:extLst>
          </p:cNvPr>
          <p:cNvSpPr/>
          <p:nvPr/>
        </p:nvSpPr>
        <p:spPr>
          <a:xfrm>
            <a:off x="1090074" y="2603548"/>
            <a:ext cx="2879554" cy="352246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69EA1CEB-32BE-4167-AC19-9B7BEAE71133}"/>
              </a:ext>
            </a:extLst>
          </p:cNvPr>
          <p:cNvSpPr/>
          <p:nvPr/>
        </p:nvSpPr>
        <p:spPr>
          <a:xfrm>
            <a:off x="4881678" y="1443793"/>
            <a:ext cx="2548759" cy="1013167"/>
          </a:xfrm>
          <a:prstGeom prst="wedgeRoundRectCallout">
            <a:avLst>
              <a:gd name="adj1" fmla="val -9557"/>
              <a:gd name="adj2" fmla="val 76917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apartments are located in the CBD …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811F45CD-E26E-45C3-8350-0EDBE5A650CF}"/>
              </a:ext>
            </a:extLst>
          </p:cNvPr>
          <p:cNvSpPr/>
          <p:nvPr/>
        </p:nvSpPr>
        <p:spPr>
          <a:xfrm flipH="1">
            <a:off x="8782520" y="1540873"/>
            <a:ext cx="1755199" cy="864846"/>
          </a:xfrm>
          <a:prstGeom prst="wedgeRoundRectCallout">
            <a:avLst>
              <a:gd name="adj1" fmla="val -536"/>
              <a:gd name="adj2" fmla="val 89582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2562442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8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TextBox 10">
            <a:extLst>
              <a:ext uri="{FF2B5EF4-FFF2-40B4-BE49-F238E27FC236}">
                <a16:creationId xmlns:a16="http://schemas.microsoft.com/office/drawing/2014/main" id="{F42B6F4E-0BA5-4873-B4FF-0784D2758317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0B5F8CFD-A852-410F-8977-24AE7D7D006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F3E3A6C3-58B4-4AB8-9188-43E8C06F2F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10" name="灯片编号占位符 9">
            <a:extLst>
              <a:ext uri="{FF2B5EF4-FFF2-40B4-BE49-F238E27FC236}">
                <a16:creationId xmlns:a16="http://schemas.microsoft.com/office/drawing/2014/main" id="{B3E29FB3-3385-4ECA-94BF-E64AF99E016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19</a:t>
            </a:fld>
            <a:endParaRPr lang="zh-CN" altLang="en-US"/>
          </a:p>
        </p:txBody>
      </p:sp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738856B-144B-41AD-BCAD-9DC3B5BA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971547818"/>
              </p:ext>
            </p:extLst>
          </p:nvPr>
        </p:nvGraphicFramePr>
        <p:xfrm>
          <a:off x="951937" y="2592746"/>
          <a:ext cx="10288125" cy="3445323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200685">
                  <a:extLst>
                    <a:ext uri="{9D8B030D-6E8A-4147-A177-3AD203B41FA5}">
                      <a16:colId xmlns:a16="http://schemas.microsoft.com/office/drawing/2014/main" val="223207023"/>
                    </a:ext>
                  </a:extLst>
                </a:gridCol>
                <a:gridCol w="3543720">
                  <a:extLst>
                    <a:ext uri="{9D8B030D-6E8A-4147-A177-3AD203B41FA5}">
                      <a16:colId xmlns:a16="http://schemas.microsoft.com/office/drawing/2014/main" val="2934613129"/>
                    </a:ext>
                  </a:extLst>
                </a:gridCol>
                <a:gridCol w="3543720">
                  <a:extLst>
                    <a:ext uri="{9D8B030D-6E8A-4147-A177-3AD203B41FA5}">
                      <a16:colId xmlns:a16="http://schemas.microsoft.com/office/drawing/2014/main" val="160152850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bathrooms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host_id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6719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bedrooms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summary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host_location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163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beds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amenities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city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52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 type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zipcode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138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……</a:t>
                      </a:r>
                      <a:endParaRPr 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911579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zh-CN" altLang="en-US" sz="2000" b="1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kern="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thumbnail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799261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people</a:t>
                      </a:r>
                      <a:endParaRPr lang="zh-CN" altLang="zh-CN" sz="20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tx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kern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 verifications</a:t>
                      </a:r>
                      <a:endParaRPr lang="zh-CN" altLang="en-US" sz="2000" b="1" kern="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99852"/>
                  </a:ext>
                </a:extLst>
              </a:tr>
            </a:tbl>
          </a:graphicData>
        </a:graphic>
      </p:graphicFrame>
      <p:sp>
        <p:nvSpPr>
          <p:cNvPr id="18" name="标题 1">
            <a:extLst>
              <a:ext uri="{FF2B5EF4-FFF2-40B4-BE49-F238E27FC236}">
                <a16:creationId xmlns:a16="http://schemas.microsoft.com/office/drawing/2014/main" id="{26DB4ADF-08D1-40D4-AC8B-04B5603A38FF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1237009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83442D-A299-41AD-8754-9D2D1AE639E1}"/>
              </a:ext>
            </a:extLst>
          </p:cNvPr>
          <p:cNvSpPr/>
          <p:nvPr/>
        </p:nvSpPr>
        <p:spPr>
          <a:xfrm>
            <a:off x="4489921" y="2628198"/>
            <a:ext cx="2879554" cy="35224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2E4FE48-E284-4391-8DDA-1CC97E141BC4}"/>
              </a:ext>
            </a:extLst>
          </p:cNvPr>
          <p:cNvSpPr/>
          <p:nvPr/>
        </p:nvSpPr>
        <p:spPr>
          <a:xfrm>
            <a:off x="7926330" y="2628197"/>
            <a:ext cx="2880000" cy="3522467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16C9ED6-83F4-4ED0-A7F6-0E2A61911AE9}"/>
              </a:ext>
            </a:extLst>
          </p:cNvPr>
          <p:cNvSpPr txBox="1"/>
          <p:nvPr/>
        </p:nvSpPr>
        <p:spPr>
          <a:xfrm rot="19087859">
            <a:off x="6927310" y="3941006"/>
            <a:ext cx="4878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800" b="1" dirty="0">
                <a:ln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Alfphabet" panose="020B0707010101030C03" pitchFamily="34" charset="0"/>
              </a:rPr>
              <a:t>Irrelevant</a:t>
            </a:r>
            <a:endParaRPr lang="en-US" altLang="zh-CN" sz="4000" b="1" dirty="0">
              <a:ln>
                <a:solidFill>
                  <a:sysClr val="windowText" lastClr="000000"/>
                </a:solidFill>
              </a:ln>
              <a:solidFill>
                <a:schemeClr val="accent2"/>
              </a:solidFill>
              <a:latin typeface="Alfphabet" panose="020B0707010101030C03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B1D4C76-0E00-4428-A187-5A5BF6BBCAC7}"/>
              </a:ext>
            </a:extLst>
          </p:cNvPr>
          <p:cNvSpPr/>
          <p:nvPr/>
        </p:nvSpPr>
        <p:spPr>
          <a:xfrm>
            <a:off x="1090074" y="2603548"/>
            <a:ext cx="2879554" cy="352246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12C19C-B6E1-41E9-9E6D-6AD93623E074}"/>
              </a:ext>
            </a:extLst>
          </p:cNvPr>
          <p:cNvSpPr txBox="1"/>
          <p:nvPr/>
        </p:nvSpPr>
        <p:spPr>
          <a:xfrm rot="19087859">
            <a:off x="3645414" y="3941005"/>
            <a:ext cx="4711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8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lfphabet" panose="020B0707010101030C03" pitchFamily="34" charset="0"/>
              </a:rPr>
              <a:t>incapable</a:t>
            </a:r>
          </a:p>
        </p:txBody>
      </p: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69EA1CEB-32BE-4167-AC19-9B7BEAE71133}"/>
              </a:ext>
            </a:extLst>
          </p:cNvPr>
          <p:cNvSpPr/>
          <p:nvPr/>
        </p:nvSpPr>
        <p:spPr>
          <a:xfrm>
            <a:off x="4881678" y="1443793"/>
            <a:ext cx="2548759" cy="1013167"/>
          </a:xfrm>
          <a:prstGeom prst="wedgeRoundRectCallout">
            <a:avLst>
              <a:gd name="adj1" fmla="val -9557"/>
              <a:gd name="adj2" fmla="val 76917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apartments are located in the CBD …</a:t>
            </a:r>
            <a:endParaRPr lang="zh-CN" altLang="en-US" sz="20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811F45CD-E26E-45C3-8350-0EDBE5A650CF}"/>
              </a:ext>
            </a:extLst>
          </p:cNvPr>
          <p:cNvSpPr/>
          <p:nvPr/>
        </p:nvSpPr>
        <p:spPr>
          <a:xfrm flipH="1">
            <a:off x="8782520" y="1540873"/>
            <a:ext cx="1755199" cy="864846"/>
          </a:xfrm>
          <a:prstGeom prst="wedgeRoundRectCallout">
            <a:avLst>
              <a:gd name="adj1" fmla="val -536"/>
              <a:gd name="adj2" fmla="val 89582"/>
              <a:gd name="adj3" fmla="val 16667"/>
            </a:avLst>
          </a:prstGeom>
          <a:solidFill>
            <a:schemeClr val="bg1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tx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2562442</a:t>
            </a:r>
            <a:endParaRPr lang="zh-CN" altLang="en-US" sz="2400" b="1" dirty="0">
              <a:solidFill>
                <a:schemeClr val="tx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23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3FA35-93EB-41AF-9219-F1A27E0E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D330F-EDF6-4EBC-85B1-74794ACFA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341"/>
            <a:ext cx="10515600" cy="4351338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Motivation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Problem Definition</a:t>
            </a:r>
            <a:endParaRPr lang="en-US" altLang="zh-CN" dirty="0">
              <a:latin typeface="Arial" panose="020B0604020202020204" pitchFamily="34" charset="0"/>
              <a:ea typeface="Montserrat" panose="00000500000000000000" charset="0"/>
              <a:cs typeface="Arial" panose="020B0604020202020204" pitchFamily="34" charset="0"/>
            </a:endParaRP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State-of-the-Art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Methodology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657ACB6B-AEE1-4983-AD67-918467AF091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B7208A7-59EA-4F6F-8F72-6A58DAA259D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A92A8F5-6288-4966-AB17-04F5CA8E3DD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3261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6CECD0-BBDA-4EAB-8CCA-E6A30C38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C05447-F69B-41F6-9DD6-228533CA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ACA57-0BD7-42E8-8CEA-E96AFE59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20</a:t>
            </a:fld>
            <a:endParaRPr lang="zh-CN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A5B110C-7DA3-446D-8198-78518F8780E2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1349E23-ED87-4E00-87B0-A31140BD1771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1237009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7F18484-E29A-446B-BFAD-7AEC98499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" t="4416" b="4536"/>
          <a:stretch/>
        </p:blipFill>
        <p:spPr>
          <a:xfrm>
            <a:off x="1650944" y="1207145"/>
            <a:ext cx="9647417" cy="5149205"/>
          </a:xfrm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D6D632-622E-4A3A-8897-43BE67161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736230" y="2623996"/>
            <a:ext cx="490045" cy="4900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23EBE41-6295-46EF-A4C3-99F05081E685}"/>
              </a:ext>
            </a:extLst>
          </p:cNvPr>
          <p:cNvSpPr txBox="1"/>
          <p:nvPr/>
        </p:nvSpPr>
        <p:spPr>
          <a:xfrm>
            <a:off x="4598390" y="2329263"/>
            <a:ext cx="2765723" cy="369332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Beijing Railway Station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13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96CECD0-BBDA-4EAB-8CCA-E6A30C3804F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28C05447-F69B-41F6-9DD6-228533CA8E8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A82ACA57-0BD7-42E8-8CEA-E96AFE59DB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21</a:t>
            </a:fld>
            <a:endParaRPr lang="zh-CN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AA5B110C-7DA3-446D-8198-78518F8780E2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1349E23-ED87-4E00-87B0-A31140BD1771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1237009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5252F87F-B42D-4D6A-9890-4638C6FD1F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662535162"/>
              </p:ext>
            </p:extLst>
          </p:nvPr>
        </p:nvGraphicFramePr>
        <p:xfrm>
          <a:off x="423793" y="1678455"/>
          <a:ext cx="2473346" cy="316484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473346">
                  <a:extLst>
                    <a:ext uri="{9D8B030D-6E8A-4147-A177-3AD203B41FA5}">
                      <a16:colId xmlns:a16="http://schemas.microsoft.com/office/drawing/2014/main" val="418841171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bathrooms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9787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bedrooms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43302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beds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55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 type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736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……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592851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187914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people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999694"/>
                  </a:ext>
                </a:extLst>
              </a:tr>
            </a:tbl>
          </a:graphicData>
        </a:graphic>
      </p:graphicFrame>
      <p:graphicFrame>
        <p:nvGraphicFramePr>
          <p:cNvPr id="12" name="内容占位符 6">
            <a:extLst>
              <a:ext uri="{FF2B5EF4-FFF2-40B4-BE49-F238E27FC236}">
                <a16:creationId xmlns:a16="http://schemas.microsoft.com/office/drawing/2014/main" id="{FCF6C3FD-C8E7-4019-B0C1-079485E97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502497602"/>
              </p:ext>
            </p:extLst>
          </p:nvPr>
        </p:nvGraphicFramePr>
        <p:xfrm>
          <a:off x="3149082" y="1728371"/>
          <a:ext cx="2815646" cy="316484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815646">
                  <a:extLst>
                    <a:ext uri="{9D8B030D-6E8A-4147-A177-3AD203B41FA5}">
                      <a16:colId xmlns:a16="http://schemas.microsoft.com/office/drawing/2014/main" val="418841171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Station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9787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0" dirty="0"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Airport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43302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Wangjing SOHO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55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Yanqing IHE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736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……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160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err="1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Sanlitun</a:t>
                      </a:r>
                      <a:endParaRPr 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592851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Subway</a:t>
                      </a:r>
                      <a:endParaRPr lang="zh-CN" altLang="zh-CN" sz="18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187914"/>
                  </a:ext>
                </a:extLst>
              </a:tr>
            </a:tbl>
          </a:graphicData>
        </a:graphic>
      </p:graphicFrame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9EC441E-2CC5-445D-94E3-764E18C703AE}"/>
              </a:ext>
            </a:extLst>
          </p:cNvPr>
          <p:cNvSpPr/>
          <p:nvPr/>
        </p:nvSpPr>
        <p:spPr>
          <a:xfrm>
            <a:off x="580466" y="1563749"/>
            <a:ext cx="2160000" cy="352246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4247B0A-B696-446F-A334-DB79FE4B9651}"/>
              </a:ext>
            </a:extLst>
          </p:cNvPr>
          <p:cNvSpPr/>
          <p:nvPr/>
        </p:nvSpPr>
        <p:spPr>
          <a:xfrm>
            <a:off x="3476547" y="1563749"/>
            <a:ext cx="2160000" cy="3522467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90B1E-4E43-4EDC-ABA5-95484F91EE36}"/>
              </a:ext>
            </a:extLst>
          </p:cNvPr>
          <p:cNvSpPr txBox="1"/>
          <p:nvPr/>
        </p:nvSpPr>
        <p:spPr>
          <a:xfrm>
            <a:off x="3403944" y="5306595"/>
            <a:ext cx="2305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</a:p>
          <a:p>
            <a:pPr algn="ctr"/>
            <a:r>
              <a:rPr lang="en-US" altLang="zh-CN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sz="28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26F8FC-EC5D-416A-B5D6-A8486025DB4B}"/>
              </a:ext>
            </a:extLst>
          </p:cNvPr>
          <p:cNvSpPr txBox="1"/>
          <p:nvPr/>
        </p:nvSpPr>
        <p:spPr>
          <a:xfrm>
            <a:off x="9417876" y="1957300"/>
            <a:ext cx="21846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latin typeface="Brush Script Std" panose="03060802040607070404" pitchFamily="66" charset="0"/>
              </a:rPr>
              <a:t>79</a:t>
            </a:r>
            <a:endParaRPr lang="zh-CN" altLang="en-US" sz="13800" dirty="0">
              <a:latin typeface="Brush Script Std" panose="03060802040607070404" pitchFamily="66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025935-582D-4F12-89B4-73F424603E80}"/>
              </a:ext>
            </a:extLst>
          </p:cNvPr>
          <p:cNvSpPr txBox="1"/>
          <p:nvPr/>
        </p:nvSpPr>
        <p:spPr>
          <a:xfrm>
            <a:off x="9102378" y="3793666"/>
            <a:ext cx="2815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>
                <a:latin typeface="Arial" panose="020B0604020202020204" pitchFamily="34" charset="0"/>
                <a:cs typeface="Arial" panose="020B0604020202020204" pitchFamily="34" charset="0"/>
              </a:rPr>
              <a:t>Features in total</a:t>
            </a:r>
            <a:endParaRPr lang="zh-CN" altLang="en-US" sz="28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E83234-6BC1-4FAE-AEEC-2A2460958043}"/>
              </a:ext>
            </a:extLst>
          </p:cNvPr>
          <p:cNvSpPr txBox="1"/>
          <p:nvPr/>
        </p:nvSpPr>
        <p:spPr>
          <a:xfrm>
            <a:off x="2950310" y="3003098"/>
            <a:ext cx="33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915A181-64AC-4C92-AFE0-3E94988A2C0E}"/>
              </a:ext>
            </a:extLst>
          </p:cNvPr>
          <p:cNvSpPr/>
          <p:nvPr/>
        </p:nvSpPr>
        <p:spPr>
          <a:xfrm>
            <a:off x="6275722" y="1549557"/>
            <a:ext cx="2160000" cy="3522467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9733B9-1477-4E94-8CBE-D7756FE751F8}"/>
              </a:ext>
            </a:extLst>
          </p:cNvPr>
          <p:cNvSpPr txBox="1"/>
          <p:nvPr/>
        </p:nvSpPr>
        <p:spPr>
          <a:xfrm>
            <a:off x="5769069" y="3003097"/>
            <a:ext cx="33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275AD2-4983-44A3-BA07-9DA6851CF9AA}"/>
              </a:ext>
            </a:extLst>
          </p:cNvPr>
          <p:cNvSpPr txBox="1"/>
          <p:nvPr/>
        </p:nvSpPr>
        <p:spPr>
          <a:xfrm>
            <a:off x="6119630" y="5306595"/>
            <a:ext cx="2490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One-Hot Encoding</a:t>
            </a:r>
            <a:endParaRPr lang="zh-CN" altLang="en-US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FE6991-8C2D-451A-A09B-7F6733085CBC}"/>
              </a:ext>
            </a:extLst>
          </p:cNvPr>
          <p:cNvSpPr txBox="1"/>
          <p:nvPr/>
        </p:nvSpPr>
        <p:spPr>
          <a:xfrm>
            <a:off x="8670186" y="3003096"/>
            <a:ext cx="33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zh-CN" altLang="en-US" sz="2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内容占位符 6">
            <a:extLst>
              <a:ext uri="{FF2B5EF4-FFF2-40B4-BE49-F238E27FC236}">
                <a16:creationId xmlns:a16="http://schemas.microsoft.com/office/drawing/2014/main" id="{83B97BCF-24E9-4723-8F9D-41E8C53D45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3864973138"/>
              </p:ext>
            </p:extLst>
          </p:nvPr>
        </p:nvGraphicFramePr>
        <p:xfrm>
          <a:off x="6669780" y="1880126"/>
          <a:ext cx="1371882" cy="74384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371882">
                  <a:extLst>
                    <a:ext uri="{9D8B030D-6E8A-4147-A177-3AD203B41FA5}">
                      <a16:colId xmlns:a16="http://schemas.microsoft.com/office/drawing/2014/main" val="41884117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Feature</a:t>
                      </a:r>
                      <a:endParaRPr lang="zh-CN" altLang="zh-CN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0664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/ B / C</a:t>
                      </a:r>
                      <a:endParaRPr lang="zh-CN" altLang="zh-CN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33025"/>
                  </a:ext>
                </a:extLst>
              </a:tr>
            </a:tbl>
          </a:graphicData>
        </a:graphic>
      </p:graphicFrame>
      <p:graphicFrame>
        <p:nvGraphicFramePr>
          <p:cNvPr id="26" name="内容占位符 6">
            <a:extLst>
              <a:ext uri="{FF2B5EF4-FFF2-40B4-BE49-F238E27FC236}">
                <a16:creationId xmlns:a16="http://schemas.microsoft.com/office/drawing/2014/main" id="{81004905-5113-426D-9A1F-952B3FDB90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97345227"/>
              </p:ext>
            </p:extLst>
          </p:nvPr>
        </p:nvGraphicFramePr>
        <p:xfrm>
          <a:off x="6545721" y="3511884"/>
          <a:ext cx="1620000" cy="111576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418841171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463526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25772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lang="zh-CN" altLang="zh-CN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zh-CN" altLang="zh-CN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lang="zh-CN" altLang="zh-CN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330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551736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tx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 b="1" kern="100" dirty="0">
                        <a:solidFill>
                          <a:schemeClr val="tx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372601554"/>
                  </a:ext>
                </a:extLst>
              </a:tr>
            </a:tbl>
          </a:graphicData>
        </a:graphic>
      </p:graphicFrame>
      <p:sp>
        <p:nvSpPr>
          <p:cNvPr id="27" name="箭头: 下 26">
            <a:extLst>
              <a:ext uri="{FF2B5EF4-FFF2-40B4-BE49-F238E27FC236}">
                <a16:creationId xmlns:a16="http://schemas.microsoft.com/office/drawing/2014/main" id="{94FF687F-2CA0-4890-900C-6FEC58F95B72}"/>
              </a:ext>
            </a:extLst>
          </p:cNvPr>
          <p:cNvSpPr/>
          <p:nvPr/>
        </p:nvSpPr>
        <p:spPr>
          <a:xfrm>
            <a:off x="7130500" y="2807739"/>
            <a:ext cx="450443" cy="540532"/>
          </a:xfrm>
          <a:prstGeom prst="downArrow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24474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22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032184-6AF1-4CF9-8E3C-DA505F26223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5" y="846000"/>
            <a:ext cx="8972831" cy="5166000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FCA7423F-D970-457E-8197-D9DF86D4F0B7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36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23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032184-6AF1-4CF9-8E3C-DA505F262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5" y="846367"/>
            <a:ext cx="8972831" cy="5165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43C219-05CF-48AF-A58A-887F8146CDFC}"/>
              </a:ext>
            </a:extLst>
          </p:cNvPr>
          <p:cNvSpPr txBox="1"/>
          <p:nvPr/>
        </p:nvSpPr>
        <p:spPr>
          <a:xfrm>
            <a:off x="4066378" y="5924578"/>
            <a:ext cx="40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Figure X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comparison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83FDF3F8-FDFE-4606-9440-C4947AE28298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EAA0EA80-6E50-45FA-87F6-D459817E8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4" y="1503499"/>
            <a:ext cx="8972831" cy="8475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2EF0777-A42E-4D08-A7E7-ECCD47E474AD}"/>
              </a:ext>
            </a:extLst>
          </p:cNvPr>
          <p:cNvSpPr txBox="1"/>
          <p:nvPr/>
        </p:nvSpPr>
        <p:spPr>
          <a:xfrm>
            <a:off x="4066378" y="6034020"/>
            <a:ext cx="40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Accommodates-Price</a:t>
            </a:r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latin typeface="Times New Roman" panose="02020603050405020304" pitchFamily="18" charset="0"/>
                <a:cs typeface="Times New Roman" panose="02020603050405020304" pitchFamily="18" charset="0"/>
              </a:rPr>
              <a:t>Box-plot 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73B656-BE51-4479-921F-7F376C9C4417}"/>
              </a:ext>
            </a:extLst>
          </p:cNvPr>
          <p:cNvSpPr/>
          <p:nvPr/>
        </p:nvSpPr>
        <p:spPr>
          <a:xfrm>
            <a:off x="84664" y="2301524"/>
            <a:ext cx="12022666" cy="4101828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80F635D-AE87-4978-8D3F-B48A9D565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t="9406" r="9372" b="5472"/>
          <a:stretch/>
        </p:blipFill>
        <p:spPr>
          <a:xfrm>
            <a:off x="1096076" y="2612064"/>
            <a:ext cx="9999842" cy="3459406"/>
          </a:xfrm>
          <a:prstGeom prst="rect">
            <a:avLst/>
          </a:prstGeom>
        </p:spPr>
      </p:pic>
      <p:sp>
        <p:nvSpPr>
          <p:cNvPr id="16" name="形状 15">
            <a:extLst>
              <a:ext uri="{FF2B5EF4-FFF2-40B4-BE49-F238E27FC236}">
                <a16:creationId xmlns:a16="http://schemas.microsoft.com/office/drawing/2014/main" id="{D3C4AC23-0AFE-4213-9327-21E17C245E9E}"/>
              </a:ext>
            </a:extLst>
          </p:cNvPr>
          <p:cNvSpPr/>
          <p:nvPr/>
        </p:nvSpPr>
        <p:spPr>
          <a:xfrm rot="19226367" flipV="1">
            <a:off x="3684585" y="3161397"/>
            <a:ext cx="3895121" cy="2001692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04834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24</a:t>
            </a:fld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032184-6AF1-4CF9-8E3C-DA505F262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5" y="846367"/>
            <a:ext cx="8972831" cy="5165266"/>
          </a:xfrm>
          <a:prstGeom prst="rect">
            <a:avLst/>
          </a:prstGeom>
        </p:spPr>
      </p:pic>
      <p:sp>
        <p:nvSpPr>
          <p:cNvPr id="9" name="TextBox 10">
            <a:extLst>
              <a:ext uri="{FF2B5EF4-FFF2-40B4-BE49-F238E27FC236}">
                <a16:creationId xmlns:a16="http://schemas.microsoft.com/office/drawing/2014/main" id="{FCA7423F-D970-457E-8197-D9DF86D4F0B7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94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25</a:t>
            </a:fld>
            <a:endParaRPr lang="zh-CN" altLang="en-US" dirty="0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04032184-6AF1-4CF9-8E3C-DA505F262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3" y="846367"/>
            <a:ext cx="8972831" cy="5165266"/>
          </a:xfrm>
          <a:prstGeom prst="rect">
            <a:avLst/>
          </a:prstGeom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43C219-05CF-48AF-A58A-887F8146CDFC}"/>
              </a:ext>
            </a:extLst>
          </p:cNvPr>
          <p:cNvSpPr txBox="1"/>
          <p:nvPr/>
        </p:nvSpPr>
        <p:spPr>
          <a:xfrm>
            <a:off x="4066378" y="5924578"/>
            <a:ext cx="40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Figure X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comparison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73B656-BE51-4479-921F-7F376C9C4417}"/>
              </a:ext>
            </a:extLst>
          </p:cNvPr>
          <p:cNvSpPr/>
          <p:nvPr/>
        </p:nvSpPr>
        <p:spPr>
          <a:xfrm>
            <a:off x="-1" y="2248039"/>
            <a:ext cx="12192001" cy="4168456"/>
          </a:xfrm>
          <a:prstGeom prst="rect">
            <a:avLst/>
          </a:prstGeom>
          <a:solidFill>
            <a:schemeClr val="bg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5E7A060-785A-431B-A7C3-81F76535E872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05E3E2E-34BD-4E0F-9BA4-38861D7FF1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1" y="1259184"/>
            <a:ext cx="8972831" cy="105892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25000B9-800B-4A51-B507-BE2AE2CA1914}"/>
              </a:ext>
            </a:extLst>
          </p:cNvPr>
          <p:cNvSpPr txBox="1"/>
          <p:nvPr/>
        </p:nvSpPr>
        <p:spPr>
          <a:xfrm>
            <a:off x="4066378" y="6034020"/>
            <a:ext cx="4059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No. listings of host-Price </a:t>
            </a:r>
            <a:endParaRPr lang="zh-CN" altLang="en-US" sz="2000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E7BB2C-5C9B-40BF-AC2E-070E8E0939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8408" r="9224" b="9018"/>
          <a:stretch/>
        </p:blipFill>
        <p:spPr>
          <a:xfrm>
            <a:off x="373200" y="2269784"/>
            <a:ext cx="11445594" cy="38289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41047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FB9EE953-E6F3-4D8C-8202-35E60454793A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2A0A82B-1AD3-421F-9B2C-0F944F2C8E64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3078522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87321D-734E-4984-A637-784F43BA6FCA}"/>
              </a:ext>
            </a:extLst>
          </p:cNvPr>
          <p:cNvGrpSpPr/>
          <p:nvPr/>
        </p:nvGrpSpPr>
        <p:grpSpPr>
          <a:xfrm>
            <a:off x="4608102" y="2630078"/>
            <a:ext cx="2975796" cy="1837563"/>
            <a:chOff x="2032000" y="1668801"/>
            <a:chExt cx="6795911" cy="2737566"/>
          </a:xfrm>
        </p:grpSpPr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D48276B9-3EC8-4A50-BFAC-1B7EB8E6E121}"/>
                </a:ext>
              </a:extLst>
            </p:cNvPr>
            <p:cNvSpPr/>
            <p:nvPr/>
          </p:nvSpPr>
          <p:spPr>
            <a:xfrm>
              <a:off x="2032000" y="1668801"/>
              <a:ext cx="6795911" cy="2737566"/>
            </a:xfrm>
            <a:prstGeom prst="rightArrow">
              <a:avLst/>
            </a:prstGeom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561BC7A-7719-48F2-9C61-320781956C6B}"/>
                </a:ext>
              </a:extLst>
            </p:cNvPr>
            <p:cNvSpPr/>
            <p:nvPr/>
          </p:nvSpPr>
          <p:spPr>
            <a:xfrm>
              <a:off x="2301714" y="2464481"/>
              <a:ext cx="5689907" cy="1246735"/>
            </a:xfrm>
            <a:custGeom>
              <a:avLst/>
              <a:gdLst>
                <a:gd name="connsiteX0" fmla="*/ 0 w 5566474"/>
                <a:gd name="connsiteY0" fmla="*/ 0 h 1347264"/>
                <a:gd name="connsiteX1" fmla="*/ 5566474 w 5566474"/>
                <a:gd name="connsiteY1" fmla="*/ 0 h 1347264"/>
                <a:gd name="connsiteX2" fmla="*/ 5566474 w 5566474"/>
                <a:gd name="connsiteY2" fmla="*/ 1347264 h 1347264"/>
                <a:gd name="connsiteX3" fmla="*/ 0 w 5566474"/>
                <a:gd name="connsiteY3" fmla="*/ 1347264 h 1347264"/>
                <a:gd name="connsiteX4" fmla="*/ 0 w 5566474"/>
                <a:gd name="connsiteY4" fmla="*/ 0 h 13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474" h="1347264">
                  <a:moveTo>
                    <a:pt x="0" y="0"/>
                  </a:moveTo>
                  <a:lnTo>
                    <a:pt x="5566474" y="0"/>
                  </a:lnTo>
                  <a:lnTo>
                    <a:pt x="5566474" y="1347264"/>
                  </a:lnTo>
                  <a:lnTo>
                    <a:pt x="0" y="1347264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609600" rIns="0" bIns="609600" numCol="1" spcCol="1270" anchor="ctr" anchorCtr="0">
              <a:noAutofit/>
            </a:bodyPr>
            <a:lstStyle/>
            <a:p>
              <a:pPr marL="0" lvl="0" indent="0" algn="ctr" defTabSz="2667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200" kern="1200" dirty="0">
                  <a:latin typeface="Alfphabet" panose="020B0707010101030C03" pitchFamily="34" charset="0"/>
                </a:rPr>
                <a:t>PIPELINE</a:t>
              </a:r>
              <a:endParaRPr lang="zh-CN" altLang="en-US" sz="3200" kern="1200" dirty="0">
                <a:latin typeface="Alfphabet" panose="020B0707010101030C03" pitchFamily="34" charset="0"/>
              </a:endParaRPr>
            </a:p>
          </p:txBody>
        </p:sp>
      </p:grpSp>
      <p:sp>
        <p:nvSpPr>
          <p:cNvPr id="30" name="日期占位符 29">
            <a:extLst>
              <a:ext uri="{FF2B5EF4-FFF2-40B4-BE49-F238E27FC236}">
                <a16:creationId xmlns:a16="http://schemas.microsoft.com/office/drawing/2014/main" id="{A86B8A80-9062-411E-983C-EFE2A42213B0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4" name="页脚占位符 33">
            <a:extLst>
              <a:ext uri="{FF2B5EF4-FFF2-40B4-BE49-F238E27FC236}">
                <a16:creationId xmlns:a16="http://schemas.microsoft.com/office/drawing/2014/main" id="{B738587F-BA8D-43F4-A6F8-D1146AFF09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35" name="灯片编号占位符 34">
            <a:extLst>
              <a:ext uri="{FF2B5EF4-FFF2-40B4-BE49-F238E27FC236}">
                <a16:creationId xmlns:a16="http://schemas.microsoft.com/office/drawing/2014/main" id="{3502E212-82CB-4C50-8510-750073A560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26</a:t>
            </a:fld>
            <a:endParaRPr lang="zh-CN" altLang="en-US"/>
          </a:p>
        </p:txBody>
      </p: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BA675D-A126-4CD7-9448-55F0AFB82919}"/>
              </a:ext>
            </a:extLst>
          </p:cNvPr>
          <p:cNvGrpSpPr/>
          <p:nvPr/>
        </p:nvGrpSpPr>
        <p:grpSpPr>
          <a:xfrm>
            <a:off x="477494" y="1236019"/>
            <a:ext cx="4011381" cy="5027171"/>
            <a:chOff x="477494" y="1236019"/>
            <a:chExt cx="4011381" cy="5027171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467B346-C6EC-41FC-A848-D1FA2DDBF33F}"/>
                </a:ext>
              </a:extLst>
            </p:cNvPr>
            <p:cNvSpPr/>
            <p:nvPr/>
          </p:nvSpPr>
          <p:spPr>
            <a:xfrm>
              <a:off x="477494" y="1236019"/>
              <a:ext cx="4011381" cy="5027171"/>
            </a:xfrm>
            <a:prstGeom prst="roundRect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662B59A-5A66-452F-B185-46C66344280E}"/>
                </a:ext>
              </a:extLst>
            </p:cNvPr>
            <p:cNvSpPr/>
            <p:nvPr/>
          </p:nvSpPr>
          <p:spPr>
            <a:xfrm>
              <a:off x="1001056" y="3580090"/>
              <a:ext cx="2964255" cy="648000"/>
            </a:xfrm>
            <a:custGeom>
              <a:avLst/>
              <a:gdLst>
                <a:gd name="connsiteX0" fmla="*/ 0 w 2964255"/>
                <a:gd name="connsiteY0" fmla="*/ 0 h 522840"/>
                <a:gd name="connsiteX1" fmla="*/ 2964255 w 2964255"/>
                <a:gd name="connsiteY1" fmla="*/ 0 h 522840"/>
                <a:gd name="connsiteX2" fmla="*/ 2964255 w 2964255"/>
                <a:gd name="connsiteY2" fmla="*/ 522840 h 522840"/>
                <a:gd name="connsiteX3" fmla="*/ 0 w 2964255"/>
                <a:gd name="connsiteY3" fmla="*/ 522840 h 522840"/>
                <a:gd name="connsiteX4" fmla="*/ 0 w 2964255"/>
                <a:gd name="connsiteY4" fmla="*/ 0 h 52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4255" h="522840">
                  <a:moveTo>
                    <a:pt x="0" y="0"/>
                  </a:moveTo>
                  <a:lnTo>
                    <a:pt x="2964255" y="0"/>
                  </a:lnTo>
                  <a:lnTo>
                    <a:pt x="2964255" y="522840"/>
                  </a:lnTo>
                  <a:lnTo>
                    <a:pt x="0" y="522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b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Splitted </a:t>
              </a:r>
              <a:r>
                <a:rPr lang="en-US" altLang="zh-CN" sz="3600" kern="120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</a:t>
              </a:r>
              <a:endParaRPr lang="zh-CN" altLang="en-US" sz="3600" kern="1200" dirty="0">
                <a:ln w="0"/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396389F-E07E-42E0-9A71-8A193886F6C1}"/>
                </a:ext>
              </a:extLst>
            </p:cNvPr>
            <p:cNvSpPr/>
            <p:nvPr/>
          </p:nvSpPr>
          <p:spPr>
            <a:xfrm>
              <a:off x="1663966" y="1298941"/>
              <a:ext cx="1488787" cy="648000"/>
            </a:xfrm>
            <a:custGeom>
              <a:avLst/>
              <a:gdLst>
                <a:gd name="connsiteX0" fmla="*/ 0 w 1488787"/>
                <a:gd name="connsiteY0" fmla="*/ 0 h 511687"/>
                <a:gd name="connsiteX1" fmla="*/ 1488787 w 1488787"/>
                <a:gd name="connsiteY1" fmla="*/ 0 h 511687"/>
                <a:gd name="connsiteX2" fmla="*/ 1488787 w 1488787"/>
                <a:gd name="connsiteY2" fmla="*/ 511687 h 511687"/>
                <a:gd name="connsiteX3" fmla="*/ 0 w 1488787"/>
                <a:gd name="connsiteY3" fmla="*/ 511687 h 511687"/>
                <a:gd name="connsiteX4" fmla="*/ 0 w 1488787"/>
                <a:gd name="connsiteY4" fmla="*/ 0 h 51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787" h="511687">
                  <a:moveTo>
                    <a:pt x="0" y="0"/>
                  </a:moveTo>
                  <a:lnTo>
                    <a:pt x="1488787" y="0"/>
                  </a:lnTo>
                  <a:lnTo>
                    <a:pt x="1488787" y="511687"/>
                  </a:lnTo>
                  <a:lnTo>
                    <a:pt x="0" y="5116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b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600" kern="1200" dirty="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Model</a:t>
              </a:r>
              <a:endParaRPr lang="zh-CN" altLang="en-US" sz="3600" kern="1200" dirty="0">
                <a:ln w="0"/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1026" name="Picture 2" descr="https://timgsa.baidu.com/timg?image&amp;quality=80&amp;size=b9999_10000&amp;sec=1565254981&amp;di=ab088aa884e19180a4b4f080b1c2c9ab&amp;imgtype=jpg&amp;er=1&amp;src=http%3A%2F%2Fattachbak.dataguru.cn%2Fattachments%2Fforum%2F201806%2F03%2F155513zioby5kdi45hkbo7.png">
              <a:extLst>
                <a:ext uri="{FF2B5EF4-FFF2-40B4-BE49-F238E27FC236}">
                  <a16:creationId xmlns:a16="http://schemas.microsoft.com/office/drawing/2014/main" id="{28795394-4E9E-4A0A-8A3B-FE46907CE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07" y="1880148"/>
              <a:ext cx="1581242" cy="1107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19D45A3-2E40-46E7-BFC0-049466CEB877}"/>
                </a:ext>
              </a:extLst>
            </p:cNvPr>
            <p:cNvSpPr/>
            <p:nvPr/>
          </p:nvSpPr>
          <p:spPr>
            <a:xfrm>
              <a:off x="700796" y="4304445"/>
              <a:ext cx="2663181" cy="17015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/>
                <a:t>Train Dataset</a:t>
              </a:r>
              <a:endParaRPr lang="en-US" altLang="zh-CN" sz="2800" b="1" dirty="0"/>
            </a:p>
            <a:p>
              <a:pPr algn="ctr"/>
              <a:r>
                <a:rPr lang="en-US" altLang="zh-CN" sz="2800" b="1">
                  <a:solidFill>
                    <a:schemeClr val="accent4"/>
                  </a:solidFill>
                </a:rPr>
                <a:t>80 %</a:t>
              </a:r>
              <a:endParaRPr lang="zh-CN" altLang="en-US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97A7CAF4-1734-4F36-9A05-2602DF6B6921}"/>
                </a:ext>
              </a:extLst>
            </p:cNvPr>
            <p:cNvSpPr/>
            <p:nvPr/>
          </p:nvSpPr>
          <p:spPr>
            <a:xfrm>
              <a:off x="3483204" y="4274729"/>
              <a:ext cx="753284" cy="17015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Test</a:t>
              </a:r>
            </a:p>
            <a:p>
              <a:pPr algn="ctr"/>
              <a:r>
                <a:rPr lang="en-US" altLang="zh-CN" b="1" dirty="0"/>
                <a:t>Dataset</a:t>
              </a:r>
            </a:p>
            <a:p>
              <a:pPr algn="ctr"/>
              <a:r>
                <a:rPr lang="en-US" altLang="zh-CN" b="1" dirty="0">
                  <a:solidFill>
                    <a:schemeClr val="accent4"/>
                  </a:solidFill>
                </a:rPr>
                <a:t>20%</a:t>
              </a:r>
              <a:endParaRPr lang="zh-CN" altLang="en-US" b="1" dirty="0">
                <a:solidFill>
                  <a:schemeClr val="accent4"/>
                </a:solidFill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1D82418B-C04E-41A6-BB10-3F3D930DB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351" y="2663351"/>
              <a:ext cx="1779652" cy="87295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B30B23-3CCE-4250-AEE1-24375F797D0D}"/>
              </a:ext>
            </a:extLst>
          </p:cNvPr>
          <p:cNvGrpSpPr/>
          <p:nvPr/>
        </p:nvGrpSpPr>
        <p:grpSpPr>
          <a:xfrm>
            <a:off x="7703124" y="1236018"/>
            <a:ext cx="4011381" cy="5027171"/>
            <a:chOff x="7703125" y="1343499"/>
            <a:chExt cx="4011381" cy="5027171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997338C2-801A-426B-880C-2683E6CF24BC}"/>
                </a:ext>
              </a:extLst>
            </p:cNvPr>
            <p:cNvSpPr/>
            <p:nvPr/>
          </p:nvSpPr>
          <p:spPr>
            <a:xfrm>
              <a:off x="7703125" y="1343499"/>
              <a:ext cx="4011381" cy="5027171"/>
            </a:xfrm>
            <a:prstGeom prst="roundRect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C52B362-E8D9-427D-8AC0-4B085A12562B}"/>
                </a:ext>
              </a:extLst>
            </p:cNvPr>
            <p:cNvSpPr/>
            <p:nvPr/>
          </p:nvSpPr>
          <p:spPr>
            <a:xfrm>
              <a:off x="8837943" y="1343499"/>
              <a:ext cx="1739493" cy="648000"/>
            </a:xfrm>
            <a:custGeom>
              <a:avLst/>
              <a:gdLst>
                <a:gd name="connsiteX0" fmla="*/ 0 w 1739493"/>
                <a:gd name="connsiteY0" fmla="*/ 0 h 579050"/>
                <a:gd name="connsiteX1" fmla="*/ 1739493 w 1739493"/>
                <a:gd name="connsiteY1" fmla="*/ 0 h 579050"/>
                <a:gd name="connsiteX2" fmla="*/ 1739493 w 1739493"/>
                <a:gd name="connsiteY2" fmla="*/ 579050 h 579050"/>
                <a:gd name="connsiteX3" fmla="*/ 0 w 1739493"/>
                <a:gd name="connsiteY3" fmla="*/ 579050 h 579050"/>
                <a:gd name="connsiteX4" fmla="*/ 0 w 1739493"/>
                <a:gd name="connsiteY4" fmla="*/ 0 h 5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493" h="579050">
                  <a:moveTo>
                    <a:pt x="0" y="0"/>
                  </a:moveTo>
                  <a:lnTo>
                    <a:pt x="1739493" y="0"/>
                  </a:lnTo>
                  <a:lnTo>
                    <a:pt x="1739493" y="579050"/>
                  </a:lnTo>
                  <a:lnTo>
                    <a:pt x="0" y="5790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b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600" kern="1200" dirty="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Scores</a:t>
              </a:r>
              <a:endParaRPr lang="zh-CN" altLang="en-US" sz="3600" kern="1200" dirty="0">
                <a:ln w="0"/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BC6BC3B-AF00-4B85-834B-D9954700C393}"/>
                </a:ext>
              </a:extLst>
            </p:cNvPr>
            <p:cNvSpPr/>
            <p:nvPr/>
          </p:nvSpPr>
          <p:spPr>
            <a:xfrm>
              <a:off x="8749146" y="3749605"/>
              <a:ext cx="1917085" cy="648000"/>
            </a:xfrm>
            <a:custGeom>
              <a:avLst/>
              <a:gdLst>
                <a:gd name="connsiteX0" fmla="*/ 0 w 1917085"/>
                <a:gd name="connsiteY0" fmla="*/ 0 h 658890"/>
                <a:gd name="connsiteX1" fmla="*/ 1917085 w 1917085"/>
                <a:gd name="connsiteY1" fmla="*/ 0 h 658890"/>
                <a:gd name="connsiteX2" fmla="*/ 1917085 w 1917085"/>
                <a:gd name="connsiteY2" fmla="*/ 658890 h 658890"/>
                <a:gd name="connsiteX3" fmla="*/ 0 w 1917085"/>
                <a:gd name="connsiteY3" fmla="*/ 658890 h 658890"/>
                <a:gd name="connsiteX4" fmla="*/ 0 w 1917085"/>
                <a:gd name="connsiteY4" fmla="*/ 0 h 65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085" h="658890">
                  <a:moveTo>
                    <a:pt x="0" y="0"/>
                  </a:moveTo>
                  <a:lnTo>
                    <a:pt x="1917085" y="0"/>
                  </a:lnTo>
                  <a:lnTo>
                    <a:pt x="1917085" y="658890"/>
                  </a:lnTo>
                  <a:lnTo>
                    <a:pt x="0" y="6588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b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600" kern="1200" dirty="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Visuals</a:t>
              </a:r>
              <a:endParaRPr lang="zh-CN" altLang="en-US" sz="3600" kern="1200" dirty="0">
                <a:ln w="0"/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7150F74-7E53-4AC9-92ED-0D472FC1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017" y="2010210"/>
              <a:ext cx="3162870" cy="1620792"/>
            </a:xfrm>
            <a:prstGeom prst="rect">
              <a:avLst/>
            </a:prstGeom>
          </p:spPr>
        </p:pic>
        <p:pic>
          <p:nvPicPr>
            <p:cNvPr id="1028" name="Picture 4" descr="ç¸å³å¾ç">
              <a:extLst>
                <a:ext uri="{FF2B5EF4-FFF2-40B4-BE49-F238E27FC236}">
                  <a16:creationId xmlns:a16="http://schemas.microsoft.com/office/drawing/2014/main" id="{514EAB92-B40A-4D5E-B38E-D825D7241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091" y="4397605"/>
              <a:ext cx="2943332" cy="1658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B18776-D449-4BF5-AAA6-EA22A034BAAE}"/>
              </a:ext>
            </a:extLst>
          </p:cNvPr>
          <p:cNvGrpSpPr/>
          <p:nvPr/>
        </p:nvGrpSpPr>
        <p:grpSpPr>
          <a:xfrm>
            <a:off x="5148095" y="4259331"/>
            <a:ext cx="1647716" cy="1293457"/>
            <a:chOff x="5037754" y="1683201"/>
            <a:chExt cx="1647716" cy="1293457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34B260D-C2EC-41A8-B660-9D556389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754" y="1683201"/>
              <a:ext cx="1647716" cy="129345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1199D90-76CB-40A5-BA79-7CA23E2F68E4}"/>
                </a:ext>
              </a:extLst>
            </p:cNvPr>
            <p:cNvSpPr/>
            <p:nvPr/>
          </p:nvSpPr>
          <p:spPr>
            <a:xfrm>
              <a:off x="5513427" y="2238703"/>
              <a:ext cx="657647" cy="328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A6938D5-ED15-494B-9EA4-2F6C94EFD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40375">
              <a:off x="5543972" y="2175311"/>
              <a:ext cx="596553" cy="596553"/>
            </a:xfrm>
            <a:prstGeom prst="rect">
              <a:avLst/>
            </a:prstGeom>
          </p:spPr>
        </p:pic>
      </p:grp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74B4DF79-C4EC-45EB-BFE8-FE8F9E566B9A}"/>
              </a:ext>
            </a:extLst>
          </p:cNvPr>
          <p:cNvSpPr/>
          <p:nvPr/>
        </p:nvSpPr>
        <p:spPr>
          <a:xfrm>
            <a:off x="4860284" y="1689786"/>
            <a:ext cx="2357419" cy="769815"/>
          </a:xfrm>
          <a:prstGeom prst="wedgeRoundRectCallout">
            <a:avLst>
              <a:gd name="adj1" fmla="val -388"/>
              <a:gd name="adj2" fmla="val 133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Grid Search</a:t>
            </a:r>
          </a:p>
          <a:p>
            <a:pPr algn="ctr"/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Cross Validation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11F526D-A46C-433C-8504-A303E1CB84D7}"/>
              </a:ext>
            </a:extLst>
          </p:cNvPr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21" y="4822287"/>
            <a:ext cx="1078499" cy="11539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9709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20" y="3026093"/>
            <a:ext cx="4050361" cy="805814"/>
          </a:xfrm>
        </p:spPr>
        <p:txBody>
          <a:bodyPr>
            <a:normAutofit fontScale="90000"/>
          </a:bodyPr>
          <a:lstStyle/>
          <a:p>
            <a:r>
              <a:rPr lang="en-US" altLang="zh-CN" b="1" spc="300" dirty="0"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6EF0D85B-31C4-42B3-AE82-1E27A4F52B9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91D1B66D-6BAD-40B0-871A-D7D8A7A79BF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F009B9F-6698-4499-AE2B-183CA7CAAFA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27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60130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28</a:t>
            </a:fld>
            <a:endParaRPr lang="zh-CN" altLang="en-US"/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59FD502-8022-4606-B8B8-6953E4859194}"/>
              </a:ext>
            </a:extLst>
          </p:cNvPr>
          <p:cNvSpPr/>
          <p:nvPr/>
        </p:nvSpPr>
        <p:spPr>
          <a:xfrm>
            <a:off x="583680" y="4083052"/>
            <a:ext cx="8452213" cy="1414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Train Dataset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80 %</a:t>
            </a:r>
            <a:endParaRPr lang="zh-CN" altLang="en-US" sz="28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C3CF165-CB62-44C7-8D7F-77F995B61DC8}"/>
              </a:ext>
            </a:extLst>
          </p:cNvPr>
          <p:cNvSpPr/>
          <p:nvPr/>
        </p:nvSpPr>
        <p:spPr>
          <a:xfrm>
            <a:off x="9144000" y="4083052"/>
            <a:ext cx="2389695" cy="1414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zh-CN" altLang="en-US" sz="28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53C03A-C8F4-42B9-B73B-0CFE2ED00160}"/>
              </a:ext>
            </a:extLst>
          </p:cNvPr>
          <p:cNvGrpSpPr/>
          <p:nvPr/>
        </p:nvGrpSpPr>
        <p:grpSpPr>
          <a:xfrm>
            <a:off x="6372430" y="708347"/>
            <a:ext cx="2389695" cy="1875910"/>
            <a:chOff x="5037754" y="1683201"/>
            <a:chExt cx="1647716" cy="1293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0341BEB-7273-4986-A59A-9B631094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754" y="1683201"/>
              <a:ext cx="1647716" cy="1293457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C9A834B-A944-4D87-A81A-3DA6C17BB3BE}"/>
                </a:ext>
              </a:extLst>
            </p:cNvPr>
            <p:cNvSpPr/>
            <p:nvPr/>
          </p:nvSpPr>
          <p:spPr>
            <a:xfrm>
              <a:off x="5513427" y="2238703"/>
              <a:ext cx="657647" cy="328824"/>
            </a:xfrm>
            <a:prstGeom prst="rect">
              <a:avLst/>
            </a:prstGeom>
            <a:solidFill>
              <a:schemeClr val="bg1"/>
            </a:solidFill>
            <a:ln>
              <a:solidFill>
                <a:schemeClr val="bg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01A6761-620A-4711-8CB4-59BCF766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40375">
              <a:off x="5543972" y="2175311"/>
              <a:ext cx="596553" cy="596553"/>
            </a:xfrm>
            <a:prstGeom prst="rect">
              <a:avLst/>
            </a:prstGeom>
          </p:spPr>
        </p:pic>
      </p:grpSp>
      <p:sp>
        <p:nvSpPr>
          <p:cNvPr id="23" name="形状 22">
            <a:extLst>
              <a:ext uri="{FF2B5EF4-FFF2-40B4-BE49-F238E27FC236}">
                <a16:creationId xmlns:a16="http://schemas.microsoft.com/office/drawing/2014/main" id="{EEE0F0A5-3F5E-4126-831B-48CBB33BE7ED}"/>
              </a:ext>
            </a:extLst>
          </p:cNvPr>
          <p:cNvSpPr/>
          <p:nvPr/>
        </p:nvSpPr>
        <p:spPr>
          <a:xfrm>
            <a:off x="3829618" y="1414392"/>
            <a:ext cx="2300817" cy="2604079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形状 25">
            <a:extLst>
              <a:ext uri="{FF2B5EF4-FFF2-40B4-BE49-F238E27FC236}">
                <a16:creationId xmlns:a16="http://schemas.microsoft.com/office/drawing/2014/main" id="{8CAEF007-9F2E-4CAA-A27C-79C484CD27A6}"/>
              </a:ext>
            </a:extLst>
          </p:cNvPr>
          <p:cNvSpPr/>
          <p:nvPr/>
        </p:nvSpPr>
        <p:spPr>
          <a:xfrm rot="5400000">
            <a:off x="8955547" y="1634712"/>
            <a:ext cx="2131873" cy="2367338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70A05C-9A31-4D90-97EA-56F674F95B59}"/>
              </a:ext>
            </a:extLst>
          </p:cNvPr>
          <p:cNvSpPr txBox="1"/>
          <p:nvPr/>
        </p:nvSpPr>
        <p:spPr>
          <a:xfrm>
            <a:off x="6928698" y="2551813"/>
            <a:ext cx="121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376749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0756956D-597E-4AD3-868B-0FA27A3315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799739119"/>
              </p:ext>
            </p:extLst>
          </p:nvPr>
        </p:nvGraphicFramePr>
        <p:xfrm>
          <a:off x="1109382" y="724876"/>
          <a:ext cx="9876722" cy="237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3047">
                  <a:extLst>
                    <a:ext uri="{9D8B030D-6E8A-4147-A177-3AD203B41FA5}">
                      <a16:colId xmlns:a16="http://schemas.microsoft.com/office/drawing/2014/main" val="2965326212"/>
                    </a:ext>
                  </a:extLst>
                </a:gridCol>
                <a:gridCol w="4493675">
                  <a:extLst>
                    <a:ext uri="{9D8B030D-6E8A-4147-A177-3AD203B41FA5}">
                      <a16:colId xmlns:a16="http://schemas.microsoft.com/office/drawing/2014/main" val="1894149397"/>
                    </a:ext>
                  </a:extLst>
                </a:gridCol>
              </a:tblGrid>
              <a:tr h="500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Name</a:t>
                      </a:r>
                      <a:endParaRPr lang="zh-CN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altLang="zh-CN" sz="24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</a:t>
                      </a:r>
                      <a:r>
                        <a:rPr lang="en-US" altLang="zh-CN" sz="24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zh-CN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24665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0.705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0864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Artificial Neural Network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0.712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001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Gradient Boosting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0.745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8178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eXtreme</a:t>
                      </a:r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Gradient Boosting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tx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318790"/>
                  </a:ext>
                </a:extLst>
              </a:tr>
            </a:tbl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29</a:t>
            </a:fld>
            <a:endParaRPr lang="zh-CN" altLang="en-US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C5F242E-F382-4F65-B881-2D072D8D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3450191405"/>
              </p:ext>
            </p:extLst>
          </p:nvPr>
        </p:nvGraphicFramePr>
        <p:xfrm>
          <a:off x="2032000" y="3312264"/>
          <a:ext cx="8128000" cy="3113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</p:spTree>
    <p:extLst>
      <p:ext uri="{BB962C8B-B14F-4D97-AF65-F5344CB8AC3E}">
        <p14:creationId xmlns:p14="http://schemas.microsoft.com/office/powerpoint/2010/main" val="164881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036" y="2967710"/>
            <a:ext cx="4499929" cy="922580"/>
          </a:xfrm>
        </p:spPr>
        <p:txBody>
          <a:bodyPr>
            <a:noAutofit/>
          </a:bodyPr>
          <a:lstStyle/>
          <a:p>
            <a:r>
              <a:rPr lang="en-US" altLang="zh-CN" b="1" spc="300" dirty="0"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948F39A3-3F3E-4B37-9D83-E7582FE89BA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7016AE23-9C3E-4258-90E7-9D95C861E67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EC7532-0895-48DA-95E0-455A1685262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314249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30</a:t>
            </a:fld>
            <a:endParaRPr lang="zh-CN" altLang="en-US"/>
          </a:p>
        </p:txBody>
      </p:sp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C5F242E-F382-4F65-B881-2D072D8D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59950032"/>
              </p:ext>
            </p:extLst>
          </p:nvPr>
        </p:nvGraphicFramePr>
        <p:xfrm>
          <a:off x="2032000" y="3312264"/>
          <a:ext cx="8128000" cy="3113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graphicFrame>
        <p:nvGraphicFramePr>
          <p:cNvPr id="11" name="内容占位符 6">
            <a:extLst>
              <a:ext uri="{FF2B5EF4-FFF2-40B4-BE49-F238E27FC236}">
                <a16:creationId xmlns:a16="http://schemas.microsoft.com/office/drawing/2014/main" id="{418F40B1-DDA4-46CF-9924-3E73604C73FB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1846170618"/>
              </p:ext>
            </p:extLst>
          </p:nvPr>
        </p:nvGraphicFramePr>
        <p:xfrm>
          <a:off x="1109382" y="724876"/>
          <a:ext cx="9876722" cy="237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3047">
                  <a:extLst>
                    <a:ext uri="{9D8B030D-6E8A-4147-A177-3AD203B41FA5}">
                      <a16:colId xmlns:a16="http://schemas.microsoft.com/office/drawing/2014/main" val="2965326212"/>
                    </a:ext>
                  </a:extLst>
                </a:gridCol>
                <a:gridCol w="4493675">
                  <a:extLst>
                    <a:ext uri="{9D8B030D-6E8A-4147-A177-3AD203B41FA5}">
                      <a16:colId xmlns:a16="http://schemas.microsoft.com/office/drawing/2014/main" val="1894149397"/>
                    </a:ext>
                  </a:extLst>
                </a:gridCol>
              </a:tblGrid>
              <a:tr h="500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Name</a:t>
                      </a:r>
                      <a:endParaRPr lang="zh-CN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altLang="zh-CN" sz="24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</a:t>
                      </a:r>
                      <a:r>
                        <a:rPr lang="en-US" altLang="zh-CN" sz="24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zh-CN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6924665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zh-CN" altLang="en-US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0.705</a:t>
                      </a:r>
                      <a:endParaRPr lang="zh-CN" altLang="en-US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80864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Artificial Neural Network</a:t>
                      </a:r>
                      <a:endParaRPr lang="zh-CN" altLang="en-US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0.712</a:t>
                      </a:r>
                      <a:endParaRPr lang="zh-CN" altLang="en-US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082001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Gradient Boosting</a:t>
                      </a:r>
                      <a:endParaRPr lang="zh-CN" altLang="en-US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65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0.745</a:t>
                      </a:r>
                      <a:endParaRPr lang="zh-CN" altLang="en-US" sz="2000" dirty="0">
                        <a:solidFill>
                          <a:schemeClr val="bg1">
                            <a:lumMod val="65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468178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eXtreme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Gradient Boosting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0.746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83231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571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31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2AD1E94-24E0-4B87-BEF1-93A87183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t="7431" r="8504" b="7315"/>
          <a:stretch/>
        </p:blipFill>
        <p:spPr>
          <a:xfrm>
            <a:off x="2004619" y="681416"/>
            <a:ext cx="8182762" cy="550317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73603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32</a:t>
            </a:fld>
            <a:endParaRPr lang="zh-CN" altLang="en-US"/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2AD1E94-24E0-4B87-BEF1-93A87183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t="7431" r="8504" b="7315"/>
          <a:stretch/>
        </p:blipFill>
        <p:spPr>
          <a:xfrm>
            <a:off x="2004619" y="681416"/>
            <a:ext cx="8182762" cy="5503172"/>
          </a:xfrm>
          <a:prstGeom prst="rect">
            <a:avLst/>
          </a:prstGeom>
        </p:spPr>
      </p:pic>
      <p:pic>
        <p:nvPicPr>
          <p:cNvPr id="1026" name="Picture 2" descr="https://timgsa.baidu.com/timg?image&amp;quality=80&amp;size=b9999_10000&amp;sec=1564736624822&amp;di=1c11a790b75ee36114c1d7336ddfa31c&amp;imgtype=0&amp;src=http%3A%2F%2Fimg.xinxic.com%2Fimg%2F3cfc23a1797aab27.jpg">
            <a:extLst>
              <a:ext uri="{FF2B5EF4-FFF2-40B4-BE49-F238E27FC236}">
                <a16:creationId xmlns:a16="http://schemas.microsoft.com/office/drawing/2014/main" id="{505294E6-E96F-4B07-AEBF-D4B500D9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406">
            <a:off x="4219993" y="2039364"/>
            <a:ext cx="3752014" cy="27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1209987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0756956D-597E-4AD3-868B-0FA27A3315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83679070"/>
              </p:ext>
            </p:extLst>
          </p:nvPr>
        </p:nvGraphicFramePr>
        <p:xfrm>
          <a:off x="587076" y="1899610"/>
          <a:ext cx="5508924" cy="2798445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2123798">
                  <a:extLst>
                    <a:ext uri="{9D8B030D-6E8A-4147-A177-3AD203B41FA5}">
                      <a16:colId xmlns:a16="http://schemas.microsoft.com/office/drawing/2014/main" val="2965326212"/>
                    </a:ext>
                  </a:extLst>
                </a:gridCol>
                <a:gridCol w="1603578">
                  <a:extLst>
                    <a:ext uri="{9D8B030D-6E8A-4147-A177-3AD203B41FA5}">
                      <a16:colId xmlns:a16="http://schemas.microsoft.com/office/drawing/2014/main" val="1894149397"/>
                    </a:ext>
                  </a:extLst>
                </a:gridCol>
                <a:gridCol w="1781548">
                  <a:extLst>
                    <a:ext uri="{9D8B030D-6E8A-4147-A177-3AD203B41FA5}">
                      <a16:colId xmlns:a16="http://schemas.microsoft.com/office/drawing/2014/main" val="4016865592"/>
                    </a:ext>
                  </a:extLst>
                </a:gridCol>
              </a:tblGrid>
              <a:tr h="532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Name</a:t>
                      </a:r>
                      <a:endParaRPr lang="zh-CN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altLang="zh-CN" sz="2400" baseline="30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</a:t>
                      </a:r>
                      <a:r>
                        <a:rPr lang="en-US" altLang="zh-CN" sz="2400" baseline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zh-CN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Prediction</a:t>
                      </a:r>
                      <a:endParaRPr lang="zh-CN" altLang="en-US" sz="24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381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924665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0.705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￥</a:t>
                      </a:r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1798.06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086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Artificial Neural Network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0.712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￥</a:t>
                      </a:r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1820.95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381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4614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Gradient Boosting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0.745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￥</a:t>
                      </a:r>
                      <a:r>
                        <a:rPr lang="en-US" altLang="zh-CN" sz="2000" dirty="0"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1882.24</a:t>
                      </a:r>
                      <a:endParaRPr lang="zh-CN" altLang="en-US" sz="2000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681784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eXtreme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Gradient Boosting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0.746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￥</a:t>
                      </a:r>
                      <a:r>
                        <a:rPr lang="en-US" altLang="zh-CN" sz="2000" b="1" dirty="0">
                          <a:solidFill>
                            <a:srgbClr val="FF0000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1887.61</a:t>
                      </a:r>
                      <a:endParaRPr lang="zh-CN" altLang="en-US" sz="2000" b="1" dirty="0">
                        <a:solidFill>
                          <a:srgbClr val="FF0000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mpd="sng">
                      <a:noFill/>
                    </a:lnL>
                    <a:lnR w="12700" cmpd="sng">
                      <a:noFill/>
                    </a:lnR>
                    <a:lnT w="12700" cmpd="sng">
                      <a:noFill/>
                    </a:lnT>
                    <a:lnB w="12700" cmpd="sng">
                      <a:noFill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318790"/>
                  </a:ext>
                </a:extLst>
              </a:tr>
            </a:tbl>
          </a:graphicData>
        </a:graphic>
      </p:graphicFrame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33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EFF08F-BFBB-4A30-BCA6-49A170991F0A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60" y="4444676"/>
            <a:ext cx="2698125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5ADCF2-3395-4022-9915-BF06ED7F3693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61" y="2533002"/>
            <a:ext cx="2698125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E283DC-5812-45F2-97B9-A1271514B73C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9651486" y="2930514"/>
            <a:ext cx="2056245" cy="7366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1BBF5D-999C-4DC9-9F4D-DA920AFC58B0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364951" y="795667"/>
            <a:ext cx="5627899" cy="1419514"/>
          </a:xfrm>
          <a:prstGeom prst="rect">
            <a:avLst/>
          </a:prstGeom>
          <a:ln>
            <a:solidFill>
              <a:schemeClr val="tx1"/>
            </a:solidFill>
          </a:ln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D31FD2F-C097-4D9F-B2CE-C5671C512783}"/>
              </a:ext>
            </a:extLst>
          </p:cNvPr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29607" y="4444676"/>
            <a:ext cx="2700001" cy="180000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891114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34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A12FF6-1147-4D23-924A-2EF4402BC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7431" r="8504" b="7315"/>
          <a:stretch/>
        </p:blipFill>
        <p:spPr>
          <a:xfrm>
            <a:off x="1490967" y="509654"/>
            <a:ext cx="8873734" cy="5846696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1DD060-5AFA-4449-9D7A-C7B14EBBA72F}"/>
              </a:ext>
            </a:extLst>
          </p:cNvPr>
          <p:cNvSpPr txBox="1"/>
          <p:nvPr/>
        </p:nvSpPr>
        <p:spPr>
          <a:xfrm>
            <a:off x="4879759" y="1340528"/>
            <a:ext cx="243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68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35</a:t>
            </a:fld>
            <a:endParaRPr lang="zh-CN" altLang="en-US"/>
          </a:p>
        </p:txBody>
      </p:sp>
      <p:pic>
        <p:nvPicPr>
          <p:cNvPr id="17" name="图片 16">
            <a:extLst>
              <a:ext uri="{FF2B5EF4-FFF2-40B4-BE49-F238E27FC236}">
                <a16:creationId xmlns:a16="http://schemas.microsoft.com/office/drawing/2014/main" id="{93A12FF6-1147-4D23-924A-2EF4402BC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4" t="7431" r="8504" b="7315"/>
          <a:stretch/>
        </p:blipFill>
        <p:spPr>
          <a:xfrm>
            <a:off x="1490967" y="509654"/>
            <a:ext cx="8873734" cy="5846696"/>
          </a:xfrm>
          <a:prstGeom prst="rect">
            <a:avLst/>
          </a:prstGeom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FB3600-4770-4352-B41C-6E64496B1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5" t="7431" r="8504" b="7315"/>
          <a:stretch/>
        </p:blipFill>
        <p:spPr>
          <a:xfrm>
            <a:off x="8464582" y="501650"/>
            <a:ext cx="1900119" cy="5846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9A0A33-3AA7-412F-9AFD-3BFCF2C7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1" t="13434" r="10037" b="18433"/>
          <a:stretch/>
        </p:blipFill>
        <p:spPr>
          <a:xfrm>
            <a:off x="2209800" y="1149161"/>
            <a:ext cx="5133922" cy="45676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FB0491E5-B2FC-41FB-B408-E468DFD771D8}"/>
              </a:ext>
            </a:extLst>
          </p:cNvPr>
          <p:cNvSpPr/>
          <p:nvPr/>
        </p:nvSpPr>
        <p:spPr>
          <a:xfrm rot="12831735">
            <a:off x="7551281" y="4347364"/>
            <a:ext cx="1492363" cy="463318"/>
          </a:xfrm>
          <a:prstGeom prst="rightArrow">
            <a:avLst>
              <a:gd name="adj1" fmla="val 41555"/>
              <a:gd name="adj2" fmla="val 510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84346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14" name="标题 13">
            <a:extLst>
              <a:ext uri="{FF2B5EF4-FFF2-40B4-BE49-F238E27FC236}">
                <a16:creationId xmlns:a16="http://schemas.microsoft.com/office/drawing/2014/main" id="{15D06604-6D7A-4494-8C11-AA9F7C87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300">
                <a:latin typeface="Arial" panose="020B0604020202020204" pitchFamily="34" charset="0"/>
                <a:cs typeface="Arial" panose="020B0604020202020204" pitchFamily="34" charset="0"/>
              </a:rPr>
              <a:t>Error Analysis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D50DE4BC-4831-4392-B996-CF38460E3C6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 dirty="0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25F5E5DA-BC09-4DE3-A362-912DC7C7242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2D4CBFF0-C051-4252-B5CC-2E3E2139B08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36</a:t>
            </a:fld>
            <a:endParaRPr lang="zh-CN" altLang="en-US"/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5CB7262-2D6B-485C-8FCD-9DD4A1BF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7" y="1449231"/>
            <a:ext cx="11114559" cy="4727732"/>
          </a:xfrm>
        </p:spPr>
        <p:txBody>
          <a:bodyPr/>
          <a:lstStyle/>
          <a:p>
            <a:pPr marL="342900" indent="-34290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Expensive listings have 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 data compared to inexpensive listings</a:t>
            </a:r>
          </a:p>
          <a:p>
            <a:pPr marL="342900" indent="-342900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/>
            <a:endParaRPr lang="en-US" altLang="zh-CN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000" indent="-342000"/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isn’t everything for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price.</a:t>
            </a:r>
            <a:r>
              <a:rPr lang="zh-CN" altLang="en-US" b="1" dirty="0">
                <a:solidFill>
                  <a:srgbClr val="C0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7D749-7893-4FE2-9491-DBA3785E772F}"/>
              </a:ext>
            </a:extLst>
          </p:cNvPr>
          <p:cNvSpPr txBox="1"/>
          <p:nvPr/>
        </p:nvSpPr>
        <p:spPr>
          <a:xfrm>
            <a:off x="1257111" y="5662289"/>
            <a:ext cx="121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￥</a:t>
            </a:r>
            <a:r>
              <a:rPr lang="en-US" altLang="zh-CN" sz="2400" b="1" dirty="0"/>
              <a:t>200</a:t>
            </a:r>
            <a:endParaRPr lang="zh-CN" altLang="en-US" sz="2400" b="1" dirty="0"/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6ACC16-E13C-43E4-966C-0FF19F350534}"/>
              </a:ext>
            </a:extLst>
          </p:cNvPr>
          <p:cNvSpPr txBox="1"/>
          <p:nvPr/>
        </p:nvSpPr>
        <p:spPr>
          <a:xfrm>
            <a:off x="5995650" y="5662290"/>
            <a:ext cx="121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/>
              <a:t>￥</a:t>
            </a:r>
            <a:r>
              <a:rPr lang="en-US" altLang="zh-CN" sz="2400" b="1" dirty="0"/>
              <a:t>2348</a:t>
            </a:r>
            <a:endParaRPr lang="zh-CN" altLang="en-US" sz="2400" b="1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533E53-D825-4094-80BA-A12E71997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8667" y="4143955"/>
            <a:ext cx="2721988" cy="198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7B6ACC9-9032-49E8-B7B2-7E8DF8C20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519" y="4143955"/>
            <a:ext cx="2764691" cy="19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030852-0C12-4111-A8C4-250E203B6190}"/>
              </a:ext>
            </a:extLst>
          </p:cNvPr>
          <p:cNvSpPr txBox="1"/>
          <p:nvPr/>
        </p:nvSpPr>
        <p:spPr>
          <a:xfrm rot="19714380">
            <a:off x="3006908" y="4771456"/>
            <a:ext cx="20633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Aharoni" panose="02010803020104030203" pitchFamily="2" charset="-79"/>
                <a:cs typeface="Aharoni" panose="02010803020104030203" pitchFamily="2" charset="-79"/>
              </a:rPr>
              <a:t>One Bed</a:t>
            </a:r>
            <a:endParaRPr lang="zh-CN" alt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AB0992-EA5B-4BF7-9D06-961BC23CE5D8}"/>
              </a:ext>
            </a:extLst>
          </p:cNvPr>
          <p:cNvSpPr txBox="1"/>
          <p:nvPr/>
        </p:nvSpPr>
        <p:spPr>
          <a:xfrm rot="19714380">
            <a:off x="7726173" y="4852047"/>
            <a:ext cx="20633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 Bed</a:t>
            </a:r>
            <a:endParaRPr lang="zh-CN" altLang="en-US" sz="3600" dirty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90A3D7-36E3-4528-81A1-DFBCE2D51F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3155" r="2763" b="33056"/>
          <a:stretch/>
        </p:blipFill>
        <p:spPr>
          <a:xfrm>
            <a:off x="1648905" y="2167290"/>
            <a:ext cx="8894190" cy="109351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0045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箭头: 下弧形 29">
            <a:extLst>
              <a:ext uri="{FF2B5EF4-FFF2-40B4-BE49-F238E27FC236}">
                <a16:creationId xmlns:a16="http://schemas.microsoft.com/office/drawing/2014/main" id="{7BE7BB79-C32F-4584-95FC-8BDB708A033D}"/>
              </a:ext>
            </a:extLst>
          </p:cNvPr>
          <p:cNvSpPr/>
          <p:nvPr/>
        </p:nvSpPr>
        <p:spPr>
          <a:xfrm rot="1367891">
            <a:off x="3683238" y="4518990"/>
            <a:ext cx="3926316" cy="1425468"/>
          </a:xfrm>
          <a:prstGeom prst="curvedUpArrow">
            <a:avLst>
              <a:gd name="adj1" fmla="val 25000"/>
              <a:gd name="adj2" fmla="val 60645"/>
              <a:gd name="adj3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05B5C7-68BE-4C7A-B9FD-4834DD373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A5C41D-4FB0-4729-855E-4EAD4666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3B30A8-CBE8-411C-9B98-FA72F3A4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37</a:t>
            </a:fld>
            <a:endParaRPr lang="zh-CN" altLang="en-US"/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D29F585E-53DB-4C7F-AEDF-9A93F4392E4E}"/>
              </a:ext>
            </a:extLst>
          </p:cNvPr>
          <p:cNvSpPr/>
          <p:nvPr/>
        </p:nvSpPr>
        <p:spPr>
          <a:xfrm>
            <a:off x="8685338" y="1290042"/>
            <a:ext cx="2848356" cy="1549435"/>
          </a:xfrm>
          <a:prstGeom prst="wedgeRoundRectCallout">
            <a:avLst>
              <a:gd name="adj1" fmla="val -53738"/>
              <a:gd name="adj2" fmla="val 7497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/>
              </a:solidFill>
              <a:latin typeface="Bebas Neue" panose="020B0606020202050201" pitchFamily="34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Bebas Neue" panose="020B0606020202050201" pitchFamily="34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Bebas Neue" panose="020B0606020202050201" pitchFamily="34" charset="0"/>
            </a:endParaRPr>
          </a:p>
          <a:p>
            <a:r>
              <a:rPr lang="en-US" altLang="zh-CN" sz="2000" dirty="0">
                <a:solidFill>
                  <a:schemeClr val="tx1"/>
                </a:solidFill>
                <a:latin typeface="Bebas Neue" panose="020B0606020202050201" pitchFamily="34" charset="0"/>
              </a:rPr>
              <a:t>        The Best Price is </a:t>
            </a:r>
            <a:r>
              <a:rPr lang="zh-CN" altLang="en-US" sz="2000" b="1" dirty="0">
                <a:solidFill>
                  <a:schemeClr val="tx1"/>
                </a:solidFill>
                <a:latin typeface="Bebas Neue" panose="020B0606020202050201" pitchFamily="34" charset="0"/>
              </a:rPr>
              <a:t>￥</a:t>
            </a:r>
            <a:r>
              <a:rPr lang="en-US" altLang="zh-CN" sz="2000" dirty="0">
                <a:solidFill>
                  <a:schemeClr val="tx1"/>
                </a:solidFill>
                <a:latin typeface="Bebas Neue" panose="020B0606020202050201" pitchFamily="34" charset="0"/>
              </a:rPr>
              <a:t>800.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63C468-BEB9-4B15-8D0C-9D5273C860B4}"/>
              </a:ext>
            </a:extLst>
          </p:cNvPr>
          <p:cNvSpPr txBox="1"/>
          <p:nvPr/>
        </p:nvSpPr>
        <p:spPr>
          <a:xfrm>
            <a:off x="6197041" y="4519152"/>
            <a:ext cx="293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Intelligent Machine</a:t>
            </a:r>
            <a:endParaRPr lang="zh-CN" altLang="en-US" sz="2400" b="1" dirty="0">
              <a:latin typeface="Adobe Gothic Std B" panose="020B0800000000000000" pitchFamily="34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29C11E-7CD5-46E0-AC92-9EDEE738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74611" y="3522248"/>
            <a:ext cx="1155242" cy="11552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ACEAD0A-8DC2-425C-8683-5EC26540DEC5}"/>
              </a:ext>
            </a:extLst>
          </p:cNvPr>
          <p:cNvSpPr txBox="1"/>
          <p:nvPr/>
        </p:nvSpPr>
        <p:spPr>
          <a:xfrm>
            <a:off x="415453" y="4749985"/>
            <a:ext cx="268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>
                <a:latin typeface="Bebas Neue" panose="020B0606020202050201" pitchFamily="34" charset="0"/>
              </a:rPr>
              <a:t>Landlord Mr. Lazy</a:t>
            </a:r>
            <a:endParaRPr lang="zh-CN" altLang="en-US" sz="2400" spc="300" dirty="0">
              <a:latin typeface="Bebas Neue" panose="020B0606020202050201" pitchFamily="34" charset="0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4D7A28D9-6BE1-4C1C-AA7E-56F7AD9A4031}"/>
              </a:ext>
            </a:extLst>
          </p:cNvPr>
          <p:cNvSpPr/>
          <p:nvPr/>
        </p:nvSpPr>
        <p:spPr>
          <a:xfrm>
            <a:off x="2344952" y="1484154"/>
            <a:ext cx="3459404" cy="1819370"/>
          </a:xfrm>
          <a:prstGeom prst="wedgeRoundRectCallout">
            <a:avLst>
              <a:gd name="adj1" fmla="val -53646"/>
              <a:gd name="adj2" fmla="val 7927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77BAF86-0A01-4C84-A964-685D0B8DC9A4}"/>
              </a:ext>
            </a:extLst>
          </p:cNvPr>
          <p:cNvGrpSpPr/>
          <p:nvPr/>
        </p:nvGrpSpPr>
        <p:grpSpPr>
          <a:xfrm>
            <a:off x="3690089" y="1601921"/>
            <a:ext cx="2147868" cy="1389723"/>
            <a:chOff x="3537504" y="1316605"/>
            <a:chExt cx="2147868" cy="138972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6D58E5E-6743-49FE-82A5-FF87D4DE7AFB}"/>
                </a:ext>
              </a:extLst>
            </p:cNvPr>
            <p:cNvSpPr txBox="1"/>
            <p:nvPr/>
          </p:nvSpPr>
          <p:spPr>
            <a:xfrm>
              <a:off x="3540131" y="1316605"/>
              <a:ext cx="20091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3 Giant Rooms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50FD4B-68B0-483A-932F-91D9FDC68427}"/>
                </a:ext>
              </a:extLst>
            </p:cNvPr>
            <p:cNvSpPr txBox="1"/>
            <p:nvPr/>
          </p:nvSpPr>
          <p:spPr>
            <a:xfrm>
              <a:off x="3537504" y="1806202"/>
              <a:ext cx="2147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latin typeface="Arial" panose="020B0604020202020204" pitchFamily="34" charset="0"/>
                  <a:cs typeface="Arial" panose="020B0604020202020204" pitchFamily="34" charset="0"/>
                </a:rPr>
                <a:t>Swimming Pool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F5C528-B4DD-4F70-8924-A402F8757B86}"/>
                </a:ext>
              </a:extLst>
            </p:cNvPr>
            <p:cNvSpPr txBox="1"/>
            <p:nvPr/>
          </p:nvSpPr>
          <p:spPr>
            <a:xfrm>
              <a:off x="3537504" y="2306218"/>
              <a:ext cx="1239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Big TVs</a:t>
              </a:r>
              <a:endPara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7EEEA76-AB1B-4AD1-8A00-42E76DE45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77121" y="2839475"/>
            <a:ext cx="2087097" cy="163837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59A9653-5DD8-4476-B1CA-FA067DF7E95C}"/>
              </a:ext>
            </a:extLst>
          </p:cNvPr>
          <p:cNvGrpSpPr/>
          <p:nvPr/>
        </p:nvGrpSpPr>
        <p:grpSpPr>
          <a:xfrm>
            <a:off x="2441766" y="1773671"/>
            <a:ext cx="1175703" cy="1175703"/>
            <a:chOff x="2317906" y="1434670"/>
            <a:chExt cx="1175703" cy="117570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FDF879D-41B7-456D-A8B6-E6DCF1B6A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906" y="1434670"/>
              <a:ext cx="1175703" cy="117570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7FFC95-7347-4D3E-B539-90612E987CEA}"/>
                </a:ext>
              </a:extLst>
            </p:cNvPr>
            <p:cNvSpPr txBox="1"/>
            <p:nvPr/>
          </p:nvSpPr>
          <p:spPr>
            <a:xfrm>
              <a:off x="2578599" y="1832034"/>
              <a:ext cx="654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豪宅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8124E985-9A5B-4FC4-99EA-23644EF795C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backgroundRemoval t="10000" b="90000" l="0" r="100000">
                        <a14:foregroundMark x1="46094" y1="46944" x2="46094" y2="46944"/>
                        <a14:foregroundMark x1="51094" y1="47222" x2="51094" y2="47222"/>
                        <a14:foregroundMark x1="50156" y1="31667" x2="50156" y2="31667"/>
                        <a14:foregroundMark x1="56094" y1="46111" x2="56094" y2="46111"/>
                        <a14:foregroundMark x1="67344" y1="43333" x2="67344" y2="43333"/>
                        <a14:foregroundMark x1="78125" y1="45000" x2="78594" y2="42500"/>
                        <a14:foregroundMark x1="95156" y1="42778" x2="95156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05" t="11511" r="-773" b="15513"/>
          <a:stretch/>
        </p:blipFill>
        <p:spPr>
          <a:xfrm>
            <a:off x="8815074" y="1512915"/>
            <a:ext cx="1743218" cy="705834"/>
          </a:xfrm>
          <a:prstGeom prst="rect">
            <a:avLst/>
          </a:prstGeom>
        </p:spPr>
      </p:pic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A2775C45-12D4-48F8-8AAB-F1E7F55D1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0" b="100000" l="0" r="100000">
                        <a14:foregroundMark x1="58163" y1="49550" x2="58163" y2="49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688028" y="1488310"/>
            <a:ext cx="643681" cy="730439"/>
          </a:xfrm>
        </p:spPr>
      </p:pic>
      <p:pic>
        <p:nvPicPr>
          <p:cNvPr id="23" name="图片 22">
            <a:extLst>
              <a:ext uri="{FF2B5EF4-FFF2-40B4-BE49-F238E27FC236}">
                <a16:creationId xmlns:a16="http://schemas.microsoft.com/office/drawing/2014/main" id="{8A876A8C-4098-420F-B5A0-4C9FEAE94F9A}"/>
              </a:ext>
            </a:extLst>
          </p:cNvPr>
          <p:cNvPicPr>
            <a:picLocks noChangeAspect="1"/>
          </p:cNvPicPr>
          <p:nvPr/>
        </p:nvPicPr>
        <p:blipFill>
          <a:blip r:embed="rId10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80354" y="3647370"/>
            <a:ext cx="733482" cy="682431"/>
          </a:xfrm>
          <a:prstGeom prst="rect">
            <a:avLst/>
          </a:prstGeom>
        </p:spPr>
      </p:pic>
      <p:pic>
        <p:nvPicPr>
          <p:cNvPr id="26" name="图片 25">
            <a:extLst>
              <a:ext uri="{FF2B5EF4-FFF2-40B4-BE49-F238E27FC236}">
                <a16:creationId xmlns:a16="http://schemas.microsoft.com/office/drawing/2014/main" id="{8DF2C5F0-E99A-4507-9B67-99DD0C82EF19}"/>
              </a:ext>
            </a:extLst>
          </p:cNvPr>
          <p:cNvPicPr>
            <a:picLocks noChangeAspect="1"/>
          </p:cNvPicPr>
          <p:nvPr/>
        </p:nvPicPr>
        <p:blipFill>
          <a:blip r:embed="rId1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7812" y="1972481"/>
            <a:ext cx="1125713" cy="1143765"/>
          </a:xfrm>
          <a:prstGeom prst="rect">
            <a:avLst/>
          </a:prstGeom>
        </p:spPr>
      </p:pic>
      <p:graphicFrame>
        <p:nvGraphicFramePr>
          <p:cNvPr id="8" name="表格 7">
            <a:extLst>
              <a:ext uri="{FF2B5EF4-FFF2-40B4-BE49-F238E27FC236}">
                <a16:creationId xmlns:a16="http://schemas.microsoft.com/office/drawing/2014/main" id="{2BA7C8B8-429B-4BB2-80C0-3CB0044A4267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5793149"/>
              </p:ext>
            </p:extLst>
          </p:nvPr>
        </p:nvGraphicFramePr>
        <p:xfrm>
          <a:off x="9132863" y="3328466"/>
          <a:ext cx="2317547" cy="46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274">
                  <a:extLst>
                    <a:ext uri="{9D8B030D-6E8A-4147-A177-3AD203B41FA5}">
                      <a16:colId xmlns:a16="http://schemas.microsoft.com/office/drawing/2014/main" val="1399852443"/>
                    </a:ext>
                  </a:extLst>
                </a:gridCol>
                <a:gridCol w="946273">
                  <a:extLst>
                    <a:ext uri="{9D8B030D-6E8A-4147-A177-3AD203B41FA5}">
                      <a16:colId xmlns:a16="http://schemas.microsoft.com/office/drawing/2014/main" val="1235722665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0.746</a:t>
                      </a:r>
                      <a:endParaRPr lang="zh-CN" altLang="en-US" sz="2000" b="0" dirty="0">
                        <a:solidFill>
                          <a:schemeClr val="tx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202129"/>
                  </a:ext>
                </a:extLst>
              </a:tr>
            </a:tbl>
          </a:graphicData>
        </a:graphic>
      </p:graphicFrame>
      <p:sp>
        <p:nvSpPr>
          <p:cNvPr id="17" name="文本框 16">
            <a:extLst>
              <a:ext uri="{FF2B5EF4-FFF2-40B4-BE49-F238E27FC236}">
                <a16:creationId xmlns:a16="http://schemas.microsoft.com/office/drawing/2014/main" id="{3BAEA2DB-9B91-4148-9DB4-92F0AB7EBC79}"/>
              </a:ext>
            </a:extLst>
          </p:cNvPr>
          <p:cNvSpPr txBox="1"/>
          <p:nvPr/>
        </p:nvSpPr>
        <p:spPr>
          <a:xfrm>
            <a:off x="415453" y="536619"/>
            <a:ext cx="3459403" cy="7694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4400" b="1">
                <a:latin typeface="Arial" panose="020B0604020202020204" pitchFamily="34" charset="0"/>
                <a:cs typeface="Arial" panose="020B0604020202020204" pitchFamily="34" charset="0"/>
              </a:rPr>
              <a:t>To wrap up</a:t>
            </a:r>
            <a:r>
              <a:rPr lang="en-US" altLang="zh-CN" sz="4400" b="1" dirty="0">
                <a:latin typeface="Arial" panose="020B0604020202020204" pitchFamily="34" charset="0"/>
                <a:cs typeface="Arial" panose="020B0604020202020204" pitchFamily="34" charset="0"/>
              </a:rPr>
              <a:t>,</a:t>
            </a:r>
            <a:endParaRPr lang="zh-CN" altLang="en-US" sz="44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TextBox 10">
            <a:extLst>
              <a:ext uri="{FF2B5EF4-FFF2-40B4-BE49-F238E27FC236}">
                <a16:creationId xmlns:a16="http://schemas.microsoft.com/office/drawing/2014/main" id="{A912F602-5BB8-431E-B409-59E19DBDED7F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97919070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F9003-297E-4BC7-9893-3BC847EF8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8317" y="2889000"/>
            <a:ext cx="4435366" cy="1080000"/>
          </a:xfrm>
        </p:spPr>
        <p:txBody>
          <a:bodyPr>
            <a:normAutofit/>
          </a:bodyPr>
          <a:lstStyle/>
          <a:p>
            <a:pPr algn="l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Thank you</a:t>
            </a: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!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59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5DDEF4-AEE1-46CE-9708-FDBE5649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60699"/>
            <a:ext cx="12192002" cy="8126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F1F9003-297E-4BC7-9893-3BC847EF8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8317" y="985406"/>
            <a:ext cx="4435366" cy="189779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AI HUB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8D7FD-0AC9-41A0-B750-9E81A2D6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26" y="2074901"/>
            <a:ext cx="683172" cy="6831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356A63-F43C-425F-803B-A7F3CED2B8B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5" y="382025"/>
            <a:ext cx="2505621" cy="25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FB3C8724-31AC-49C1-A1D3-2D3FF8AE6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856022" y="1035687"/>
            <a:ext cx="8479958" cy="4965735"/>
          </a:xfrm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AA5AE2-C244-4A2A-8701-2923BAC5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6F7E37-791D-480F-A1AD-04221DD5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53378-3246-4377-91FD-89CB49DF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4</a:t>
            </a:fld>
            <a:endParaRPr lang="zh-CN" altLang="en-US"/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AE22E4-F8ED-4422-8D4F-61B722D3BDF5}"/>
              </a:ext>
            </a:extLst>
          </p:cNvPr>
          <p:cNvSpPr txBox="1"/>
          <p:nvPr/>
        </p:nvSpPr>
        <p:spPr>
          <a:xfrm>
            <a:off x="2100568" y="736607"/>
            <a:ext cx="799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latin typeface="Times New Roman" panose="02020603050405020304" pitchFamily="18" charset="0"/>
                <a:cs typeface="Times New Roman" panose="02020603050405020304" pitchFamily="18" charset="0"/>
              </a:rPr>
              <a:t>Accumulative number of listings year by year since 2010 in Airbnb Beijing</a:t>
            </a:r>
            <a:endParaRPr lang="zh-CN" altLang="en-US" b="1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08A6C2-162F-4AB3-822A-BD3B2961E4AD}"/>
              </a:ext>
            </a:extLst>
          </p:cNvPr>
          <p:cNvSpPr/>
          <p:nvPr/>
        </p:nvSpPr>
        <p:spPr>
          <a:xfrm>
            <a:off x="3399958" y="1464175"/>
            <a:ext cx="2292757" cy="9954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E5C7C4-EE4D-40C5-A6C9-FD8FF33BA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>
                        <a14:foregroundMark x1="46094" y1="46944" x2="46094" y2="46944"/>
                        <a14:foregroundMark x1="51094" y1="47222" x2="51094" y2="47222"/>
                        <a14:foregroundMark x1="50156" y1="31667" x2="50156" y2="31667"/>
                        <a14:foregroundMark x1="56094" y1="46111" x2="56094" y2="46111"/>
                        <a14:foregroundMark x1="67344" y1="43333" x2="67344" y2="43333"/>
                        <a14:foregroundMark x1="78125" y1="45000" x2="78594" y2="42500"/>
                        <a14:foregroundMark x1="95156" y1="42778" x2="95156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05" t="11511" r="-773" b="15513"/>
          <a:stretch/>
        </p:blipFill>
        <p:spPr>
          <a:xfrm>
            <a:off x="3486305" y="1537897"/>
            <a:ext cx="2120062" cy="8584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6FA466-2082-4DF4-B305-2840BA009993}"/>
              </a:ext>
            </a:extLst>
          </p:cNvPr>
          <p:cNvSpPr txBox="1"/>
          <p:nvPr/>
        </p:nvSpPr>
        <p:spPr>
          <a:xfrm>
            <a:off x="4158552" y="2004703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7674"/>
                </a:solidFill>
                <a:latin typeface="NEW ACADEMY" panose="02000800000000000000" pitchFamily="2" charset="0"/>
              </a:rPr>
              <a:t>Beijing</a:t>
            </a:r>
            <a:endParaRPr lang="zh-CN" altLang="en-US" dirty="0">
              <a:solidFill>
                <a:srgbClr val="FF7674"/>
              </a:solidFill>
              <a:latin typeface="NEW ACADEMY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3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F9003-297E-4BC7-9893-3BC847EF8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1391" y="2889000"/>
            <a:ext cx="2469218" cy="1080000"/>
          </a:xfrm>
        </p:spPr>
        <p:txBody>
          <a:bodyPr>
            <a:normAutofit/>
          </a:bodyPr>
          <a:lstStyle/>
          <a:p>
            <a:pPr algn="l"/>
            <a:r>
              <a:rPr lang="en-US" altLang="zh-CN" b="1"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41DAAC-9416-4CDB-A2FD-0963CF8A7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17" y="2360433"/>
            <a:ext cx="2137133" cy="21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AA5AE2-C244-4A2A-8701-2923BAC5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6F7E37-791D-480F-A1AD-04221DD5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563D9A41-3249-4E28-8031-4088FE30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37" y="777661"/>
            <a:ext cx="8909126" cy="5181705"/>
          </a:xfrm>
          <a:prstGeom prst="rect">
            <a:avLst/>
          </a:prstGeom>
        </p:spPr>
      </p:pic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53378-3246-4377-91FD-89CB49DF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5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F96739DD-78D3-422D-896B-9789A72B2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61" b="3927"/>
          <a:stretch/>
        </p:blipFill>
        <p:spPr>
          <a:xfrm>
            <a:off x="2794000" y="1110827"/>
            <a:ext cx="6702213" cy="42875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7A1F220-7172-4517-8FB4-CBF30F1B39F4}"/>
              </a:ext>
            </a:extLst>
          </p:cNvPr>
          <p:cNvSpPr/>
          <p:nvPr/>
        </p:nvSpPr>
        <p:spPr>
          <a:xfrm>
            <a:off x="7791294" y="4499004"/>
            <a:ext cx="1768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2012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260274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AA5AE2-C244-4A2A-8701-2923BAC5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6F7E37-791D-480F-A1AD-04221DD5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53378-3246-4377-91FD-89CB49DF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6</a:t>
            </a:fld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36C59D6A-E6DF-43E2-8B6B-628A9E78F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37" y="777661"/>
            <a:ext cx="8909126" cy="51817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F00455-56DA-4E1C-83D7-A62EEC88C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" t="11618" r="3276" b="5489"/>
          <a:stretch/>
        </p:blipFill>
        <p:spPr>
          <a:xfrm>
            <a:off x="2791010" y="1110826"/>
            <a:ext cx="6703510" cy="42878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782659E-6078-4355-9AA9-CEA1A680440D}"/>
              </a:ext>
            </a:extLst>
          </p:cNvPr>
          <p:cNvSpPr/>
          <p:nvPr/>
        </p:nvSpPr>
        <p:spPr>
          <a:xfrm>
            <a:off x="7791294" y="4499004"/>
            <a:ext cx="1768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2019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dobe Gothic Std B" panose="020B0800000000000000" pitchFamily="34" charset="-128"/>
            </a:endParaRPr>
          </a:p>
        </p:txBody>
      </p:sp>
    </p:spTree>
    <p:extLst>
      <p:ext uri="{BB962C8B-B14F-4D97-AF65-F5344CB8AC3E}">
        <p14:creationId xmlns:p14="http://schemas.microsoft.com/office/powerpoint/2010/main" val="164817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bg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30" name="箭头: 下弧形 29">
            <a:extLst>
              <a:ext uri="{FF2B5EF4-FFF2-40B4-BE49-F238E27FC236}">
                <a16:creationId xmlns:a16="http://schemas.microsoft.com/office/drawing/2014/main" id="{7BE7BB79-C32F-4584-95FC-8BDB708A033D}"/>
              </a:ext>
            </a:extLst>
          </p:cNvPr>
          <p:cNvSpPr/>
          <p:nvPr/>
        </p:nvSpPr>
        <p:spPr>
          <a:xfrm rot="1367891">
            <a:off x="3704204" y="4445099"/>
            <a:ext cx="3926316" cy="1425468"/>
          </a:xfrm>
          <a:prstGeom prst="curvedUpArrow">
            <a:avLst>
              <a:gd name="adj1" fmla="val 25000"/>
              <a:gd name="adj2" fmla="val 60645"/>
              <a:gd name="adj3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B305B5C7-68BE-4C7A-B9FD-4834DD3739F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CAA5C41D-4FB0-4729-855E-4EAD4666104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7B3B30A8-CBE8-411C-9B98-FA72F3A4F6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7</a:t>
            </a:fld>
            <a:endParaRPr lang="zh-CN" altLang="en-US"/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D29F585E-53DB-4C7F-AEDF-9A93F4392E4E}"/>
              </a:ext>
            </a:extLst>
          </p:cNvPr>
          <p:cNvSpPr/>
          <p:nvPr/>
        </p:nvSpPr>
        <p:spPr>
          <a:xfrm>
            <a:off x="8706304" y="1216151"/>
            <a:ext cx="2848356" cy="1549435"/>
          </a:xfrm>
          <a:prstGeom prst="wedgeRoundRectCallout">
            <a:avLst>
              <a:gd name="adj1" fmla="val -53738"/>
              <a:gd name="adj2" fmla="val 74971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dirty="0">
              <a:solidFill>
                <a:schemeClr val="tx1"/>
              </a:solidFill>
              <a:latin typeface="Bebas Neue" panose="020B0606020202050201" pitchFamily="34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Bebas Neue" panose="020B0606020202050201" pitchFamily="34" charset="0"/>
            </a:endParaRPr>
          </a:p>
          <a:p>
            <a:pPr algn="ctr"/>
            <a:endParaRPr lang="en-US" altLang="zh-CN" dirty="0">
              <a:solidFill>
                <a:schemeClr val="tx1"/>
              </a:solidFill>
              <a:latin typeface="Bebas Neue" panose="020B0606020202050201" pitchFamily="34" charset="0"/>
            </a:endParaRPr>
          </a:p>
          <a:p>
            <a:r>
              <a:rPr lang="en-US" altLang="zh-CN" sz="2000">
                <a:solidFill>
                  <a:schemeClr val="tx1"/>
                </a:solidFill>
                <a:latin typeface="Bebas Neue" panose="020B0606020202050201" pitchFamily="34" charset="0"/>
              </a:rPr>
              <a:t>        The Best Price is</a:t>
            </a:r>
            <a:endParaRPr lang="en-US" altLang="zh-CN" sz="2000" dirty="0">
              <a:solidFill>
                <a:schemeClr val="tx1"/>
              </a:solidFill>
              <a:latin typeface="Bebas Neue" panose="020B0606020202050201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63C468-BEB9-4B15-8D0C-9D5273C860B4}"/>
              </a:ext>
            </a:extLst>
          </p:cNvPr>
          <p:cNvSpPr txBox="1"/>
          <p:nvPr/>
        </p:nvSpPr>
        <p:spPr>
          <a:xfrm>
            <a:off x="6218007" y="4445261"/>
            <a:ext cx="293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Intelligent Machine</a:t>
            </a:r>
            <a:endParaRPr lang="zh-CN" altLang="en-US" sz="2400" b="1" dirty="0">
              <a:latin typeface="Adobe Gothic Std B" panose="020B0800000000000000" pitchFamily="34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29C11E-7CD5-46E0-AC92-9EDEE738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PencilGrayscale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77" y="3448357"/>
            <a:ext cx="1155242" cy="1155242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FC8FF29A-A8EF-4541-998A-D31EBF6712A7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6578" y="3537457"/>
            <a:ext cx="727465" cy="727465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ACEAD0A-8DC2-425C-8683-5EC26540DEC5}"/>
              </a:ext>
            </a:extLst>
          </p:cNvPr>
          <p:cNvSpPr txBox="1"/>
          <p:nvPr/>
        </p:nvSpPr>
        <p:spPr>
          <a:xfrm>
            <a:off x="436419" y="4676094"/>
            <a:ext cx="268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>
                <a:latin typeface="Bebas Neue" panose="020B0606020202050201" pitchFamily="34" charset="0"/>
              </a:rPr>
              <a:t>Landlord Mr. Lazy</a:t>
            </a:r>
            <a:endParaRPr lang="zh-CN" altLang="en-US" sz="2400" spc="300" dirty="0">
              <a:latin typeface="Bebas Neue" panose="020B0606020202050201" pitchFamily="34" charset="0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4D7A28D9-6BE1-4C1C-AA7E-56F7AD9A4031}"/>
              </a:ext>
            </a:extLst>
          </p:cNvPr>
          <p:cNvSpPr/>
          <p:nvPr/>
        </p:nvSpPr>
        <p:spPr>
          <a:xfrm>
            <a:off x="2365918" y="1216151"/>
            <a:ext cx="3459404" cy="2013482"/>
          </a:xfrm>
          <a:prstGeom prst="wedgeRoundRectCallout">
            <a:avLst>
              <a:gd name="adj1" fmla="val -53646"/>
              <a:gd name="adj2" fmla="val 79278"/>
              <a:gd name="adj3" fmla="val 16667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77BAF86-0A01-4C84-A964-685D0B8DC9A4}"/>
              </a:ext>
            </a:extLst>
          </p:cNvPr>
          <p:cNvGrpSpPr/>
          <p:nvPr/>
        </p:nvGrpSpPr>
        <p:grpSpPr>
          <a:xfrm>
            <a:off x="3711055" y="1528030"/>
            <a:ext cx="2147868" cy="1389723"/>
            <a:chOff x="3537504" y="1316605"/>
            <a:chExt cx="2147868" cy="138972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6D58E5E-6743-49FE-82A5-FF87D4DE7AFB}"/>
                </a:ext>
              </a:extLst>
            </p:cNvPr>
            <p:cNvSpPr txBox="1"/>
            <p:nvPr/>
          </p:nvSpPr>
          <p:spPr>
            <a:xfrm>
              <a:off x="3540131" y="1316605"/>
              <a:ext cx="20091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3 Giant Rooms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50FD4B-68B0-483A-932F-91D9FDC68427}"/>
                </a:ext>
              </a:extLst>
            </p:cNvPr>
            <p:cNvSpPr txBox="1"/>
            <p:nvPr/>
          </p:nvSpPr>
          <p:spPr>
            <a:xfrm>
              <a:off x="3537504" y="1806202"/>
              <a:ext cx="2147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Swimming Pool</a:t>
              </a:r>
              <a:endParaRPr lang="zh-CN" altLang="en-US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F5C528-B4DD-4F70-8924-A402F8757B86}"/>
                </a:ext>
              </a:extLst>
            </p:cNvPr>
            <p:cNvSpPr txBox="1"/>
            <p:nvPr/>
          </p:nvSpPr>
          <p:spPr>
            <a:xfrm>
              <a:off x="3537504" y="2306218"/>
              <a:ext cx="1239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latin typeface="Arial" panose="020B0604020202020204" pitchFamily="34" charset="0"/>
                  <a:cs typeface="Arial" panose="020B0604020202020204" pitchFamily="34" charset="0"/>
                </a:rPr>
                <a:t>Big TVs</a:t>
              </a:r>
              <a:endParaRPr lang="en-US" altLang="zh-CN" sz="2000" b="1" dirty="0"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7EEEA76-AB1B-4AD1-8A00-42E76DE4533A}"/>
              </a:ext>
            </a:extLst>
          </p:cNvPr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087" y="2765584"/>
            <a:ext cx="2087097" cy="163837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59A9653-5DD8-4476-B1CA-FA067DF7E95C}"/>
              </a:ext>
            </a:extLst>
          </p:cNvPr>
          <p:cNvGrpSpPr/>
          <p:nvPr/>
        </p:nvGrpSpPr>
        <p:grpSpPr>
          <a:xfrm>
            <a:off x="2462732" y="1699780"/>
            <a:ext cx="1175703" cy="1175703"/>
            <a:chOff x="2317906" y="1434670"/>
            <a:chExt cx="1175703" cy="117570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FDF879D-41B7-456D-A8B6-E6DCF1B6A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906" y="1434670"/>
              <a:ext cx="1175703" cy="117570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7FFC95-7347-4D3E-B539-90612E987CEA}"/>
                </a:ext>
              </a:extLst>
            </p:cNvPr>
            <p:cNvSpPr txBox="1"/>
            <p:nvPr/>
          </p:nvSpPr>
          <p:spPr>
            <a:xfrm>
              <a:off x="2578599" y="1832034"/>
              <a:ext cx="654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/>
                <a:t>豪宅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8124E985-9A5B-4FC4-99EA-23644EF795C0}"/>
              </a:ext>
            </a:extLst>
          </p:cNvPr>
          <p:cNvPicPr>
            <a:picLocks noChangeAspect="1"/>
          </p:cNvPicPr>
          <p:nvPr/>
        </p:nvPicPr>
        <p:blipFill rotWithShape="1">
          <a:blip r:embed="rId7">
            <a:extLst>
              <a:ext uri="{BEBA8EAE-BF5A-486C-A8C5-ECC9F3942E4B}">
                <a14:imgProps xmlns:a14="http://schemas.microsoft.com/office/drawing/2010/main">
                  <a14:imgLayer r:embed="rId8">
                    <a14:imgEffect>
                      <a14:backgroundRemoval t="10000" b="90000" l="0" r="100000">
                        <a14:foregroundMark x1="46094" y1="46944" x2="46094" y2="46944"/>
                        <a14:foregroundMark x1="51094" y1="47222" x2="51094" y2="47222"/>
                        <a14:foregroundMark x1="50156" y1="31667" x2="50156" y2="31667"/>
                        <a14:foregroundMark x1="56094" y1="46111" x2="56094" y2="46111"/>
                        <a14:foregroundMark x1="67344" y1="43333" x2="67344" y2="43333"/>
                        <a14:foregroundMark x1="78125" y1="45000" x2="78594" y2="42500"/>
                        <a14:foregroundMark x1="95156" y1="42778" x2="95156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05" t="11511" r="-773" b="15513"/>
          <a:stretch/>
        </p:blipFill>
        <p:spPr>
          <a:xfrm>
            <a:off x="9240119" y="1424135"/>
            <a:ext cx="1743218" cy="705834"/>
          </a:xfrm>
          <a:prstGeom prst="rect">
            <a:avLst/>
          </a:prstGeom>
        </p:spPr>
      </p:pic>
      <p:pic>
        <p:nvPicPr>
          <p:cNvPr id="22" name="内容占位符 3">
            <a:extLst>
              <a:ext uri="{FF2B5EF4-FFF2-40B4-BE49-F238E27FC236}">
                <a16:creationId xmlns:a16="http://schemas.microsoft.com/office/drawing/2014/main" id="{A2775C45-12D4-48F8-8AAB-F1E7F55D109F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9">
            <a:extLst>
              <a:ext uri="{BEBA8EAE-BF5A-486C-A8C5-ECC9F3942E4B}">
                <a14:imgProps xmlns:a14="http://schemas.microsoft.com/office/drawing/2010/main">
                  <a14:imgLayer r:embed="rId10">
                    <a14:imgEffect>
                      <a14:backgroundRemoval t="0" b="100000" l="0" r="100000">
                        <a14:foregroundMark x1="58163" y1="49550" x2="58163" y2="49550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0708994" y="2074204"/>
            <a:ext cx="472259" cy="535912"/>
          </a:xfr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5248FC-6647-46C3-B59F-090FB384E150}"/>
              </a:ext>
            </a:extLst>
          </p:cNvPr>
          <p:cNvSpPr txBox="1"/>
          <p:nvPr/>
        </p:nvSpPr>
        <p:spPr>
          <a:xfrm rot="20806014">
            <a:off x="944628" y="1310401"/>
            <a:ext cx="115524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zh-CN" altLang="en-US" sz="16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</p:spTree>
    <p:extLst>
      <p:ext uri="{BB962C8B-B14F-4D97-AF65-F5344CB8AC3E}">
        <p14:creationId xmlns:p14="http://schemas.microsoft.com/office/powerpoint/2010/main" val="372011404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667" y="2942224"/>
            <a:ext cx="7720667" cy="973552"/>
          </a:xfrm>
        </p:spPr>
        <p:txBody>
          <a:bodyPr>
            <a:normAutofit/>
          </a:bodyPr>
          <a:lstStyle/>
          <a:p>
            <a:r>
              <a:rPr lang="en-US" altLang="zh-CN" b="1" spc="300">
                <a:latin typeface="Arial" panose="020B0604020202020204" pitchFamily="34" charset="0"/>
                <a:cs typeface="Arial" panose="020B0604020202020204" pitchFamily="34" charset="0"/>
              </a:rPr>
              <a:t>Problem Definition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350F472B-76CD-40D3-B92F-7A592D30704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1036F115-8F1A-483B-A7A9-63724D07770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35D5E981-B9D9-4ED8-A341-8E1E497E9BD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207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b="1" spc="300">
                <a:solidFill>
                  <a:schemeClr val="tx2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日期占位符 1">
            <a:extLst>
              <a:ext uri="{FF2B5EF4-FFF2-40B4-BE49-F238E27FC236}">
                <a16:creationId xmlns:a16="http://schemas.microsoft.com/office/drawing/2014/main" id="{C8940444-FE71-41C7-BEB9-728B4D6B6EA4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32116E76-4851-4A4E-99C7-15C1A83A9C3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EDBD3991-3B20-46E3-A688-5983CF29BE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9</a:t>
            </a:fld>
            <a:endParaRPr lang="zh-CN" altLang="en-US"/>
          </a:p>
        </p:txBody>
      </p:sp>
      <p:pic>
        <p:nvPicPr>
          <p:cNvPr id="12" name="图片 11">
            <a:extLst>
              <a:ext uri="{FF2B5EF4-FFF2-40B4-BE49-F238E27FC236}">
                <a16:creationId xmlns:a16="http://schemas.microsoft.com/office/drawing/2014/main" id="{0E81F483-2D65-4279-BC73-2F9BC65C45BD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425938" y="3019776"/>
            <a:ext cx="7340123" cy="2903784"/>
          </a:xfrm>
          <a:prstGeom prst="rect">
            <a:avLst/>
          </a:prstGeom>
        </p:spPr>
      </p:pic>
      <p:sp>
        <p:nvSpPr>
          <p:cNvPr id="10" name="标题 1">
            <a:extLst>
              <a:ext uri="{FF2B5EF4-FFF2-40B4-BE49-F238E27FC236}">
                <a16:creationId xmlns:a16="http://schemas.microsoft.com/office/drawing/2014/main" id="{0DA43E2D-508F-4EAB-8B16-6383CBFE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80" y="3827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spc="300"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altLang="zh-CN" spc="300"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spc="300"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zh-CN" altLang="en-US" b="1" spc="300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06717BC7-A11E-4B7A-BFB4-32B8C852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81" y="1487674"/>
            <a:ext cx="10989039" cy="124369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Given a series of data describes the property’s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features.</a:t>
            </a:r>
            <a:r>
              <a:rPr lang="zh-CN" altLang="en-US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n-US" altLang="zh-CN" dirty="0"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Output the reasonable/best </a:t>
            </a:r>
            <a:r>
              <a:rPr lang="en-US" altLang="zh-CN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price</a:t>
            </a:r>
            <a:r>
              <a:rPr lang="en-US" altLang="zh-CN" dirty="0"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point for the host.</a:t>
            </a:r>
          </a:p>
        </p:txBody>
      </p:sp>
    </p:spTree>
    <p:extLst>
      <p:ext uri="{BB962C8B-B14F-4D97-AF65-F5344CB8AC3E}">
        <p14:creationId xmlns:p14="http://schemas.microsoft.com/office/powerpoint/2010/main" val="27691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1241</Words>
  <Application>Microsoft Office PowerPoint</Application>
  <PresentationFormat>宽屏</PresentationFormat>
  <Paragraphs>477</Paragraphs>
  <Slides>40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Adobe Gothic Std B</vt:lpstr>
      <vt:lpstr>等线</vt:lpstr>
      <vt:lpstr>等线 Light</vt:lpstr>
      <vt:lpstr>Aharoni</vt:lpstr>
      <vt:lpstr>Alfphabet</vt:lpstr>
      <vt:lpstr>Arial</vt:lpstr>
      <vt:lpstr>Bebas Neue</vt:lpstr>
      <vt:lpstr>Brush Script Std</vt:lpstr>
      <vt:lpstr>Calibri</vt:lpstr>
      <vt:lpstr>Cambria Math</vt:lpstr>
      <vt:lpstr>NEW ACADEMY</vt:lpstr>
      <vt:lpstr>Times New Roman</vt:lpstr>
      <vt:lpstr>Office 主题​​</vt:lpstr>
      <vt:lpstr>PowerPoint 演示文稿</vt:lpstr>
      <vt:lpstr>Outline</vt:lpstr>
      <vt:lpstr>Motivation</vt:lpstr>
      <vt:lpstr>PowerPoint 演示文稿</vt:lpstr>
      <vt:lpstr>PowerPoint 演示文稿</vt:lpstr>
      <vt:lpstr>PowerPoint 演示文稿</vt:lpstr>
      <vt:lpstr>PowerPoint 演示文稿</vt:lpstr>
      <vt:lpstr>Problem Definition</vt:lpstr>
      <vt:lpstr>Problem Statement</vt:lpstr>
      <vt:lpstr>PowerPoint 演示文稿</vt:lpstr>
      <vt:lpstr>State-of-the-Art</vt:lpstr>
      <vt:lpstr>PowerPoint 演示文稿</vt:lpstr>
      <vt:lpstr>PowerPoint 演示文稿</vt:lpstr>
      <vt:lpstr>Methodology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Error Analysis</vt:lpstr>
      <vt:lpstr>PowerPoint 演示文稿</vt:lpstr>
      <vt:lpstr>Thank you!</vt:lpstr>
      <vt:lpstr>Thank you! AI HUB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2019-08-02T03:50:12Z</dcterms:created>
  <dcterms:modified xsi:type="dcterms:W3CDTF">2019-08-02T13:22:12Z</dcterms:modified>
</cp:coreProperties>
</file>